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Rubik Medium"/>
      <p:regular r:id="rId25"/>
      <p:bold r:id="rId26"/>
      <p:italic r:id="rId27"/>
      <p:boldItalic r:id="rId28"/>
    </p:embeddedFont>
    <p:embeddedFont>
      <p:font typeface="Rubik Light"/>
      <p:regular r:id="rId29"/>
      <p:bold r:id="rId30"/>
      <p:italic r:id="rId31"/>
      <p:boldItalic r:id="rId32"/>
    </p:embeddedFont>
    <p:embeddedFont>
      <p:font typeface="Rubik"/>
      <p:regular r:id="rId33"/>
      <p:bold r:id="rId34"/>
      <p:italic r:id="rId35"/>
      <p:boldItalic r:id="rId36"/>
    </p:embeddedFont>
    <p:embeddedFont>
      <p:font typeface="Rubik SemiBold"/>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913C2B0-F84D-49F1-9E45-ED9A71A25370}">
  <a:tblStyle styleId="{A913C2B0-F84D-49F1-9E45-ED9A71A2537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ubikSemiBold-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ubikMedium-bold.fntdata"/><Relationship Id="rId25" Type="http://schemas.openxmlformats.org/officeDocument/2006/relationships/font" Target="fonts/RubikMedium-regular.fntdata"/><Relationship Id="rId28" Type="http://schemas.openxmlformats.org/officeDocument/2006/relationships/font" Target="fonts/RubikMedium-boldItalic.fntdata"/><Relationship Id="rId27" Type="http://schemas.openxmlformats.org/officeDocument/2006/relationships/font" Target="fonts/RubikMedium-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ubikLight-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ubikLight-italic.fntdata"/><Relationship Id="rId30" Type="http://schemas.openxmlformats.org/officeDocument/2006/relationships/font" Target="fonts/RubikLight-bold.fntdata"/><Relationship Id="rId11" Type="http://schemas.openxmlformats.org/officeDocument/2006/relationships/slide" Target="slides/slide5.xml"/><Relationship Id="rId33" Type="http://schemas.openxmlformats.org/officeDocument/2006/relationships/font" Target="fonts/Rubik-regular.fntdata"/><Relationship Id="rId10" Type="http://schemas.openxmlformats.org/officeDocument/2006/relationships/slide" Target="slides/slide4.xml"/><Relationship Id="rId32" Type="http://schemas.openxmlformats.org/officeDocument/2006/relationships/font" Target="fonts/RubikLight-boldItalic.fntdata"/><Relationship Id="rId13" Type="http://schemas.openxmlformats.org/officeDocument/2006/relationships/slide" Target="slides/slide7.xml"/><Relationship Id="rId35" Type="http://schemas.openxmlformats.org/officeDocument/2006/relationships/font" Target="fonts/Rubik-italic.fntdata"/><Relationship Id="rId12" Type="http://schemas.openxmlformats.org/officeDocument/2006/relationships/slide" Target="slides/slide6.xml"/><Relationship Id="rId34" Type="http://schemas.openxmlformats.org/officeDocument/2006/relationships/font" Target="fonts/Rubik-bold.fntdata"/><Relationship Id="rId15" Type="http://schemas.openxmlformats.org/officeDocument/2006/relationships/slide" Target="slides/slide9.xml"/><Relationship Id="rId37" Type="http://schemas.openxmlformats.org/officeDocument/2006/relationships/font" Target="fonts/RubikSemiBold-regular.fntdata"/><Relationship Id="rId14" Type="http://schemas.openxmlformats.org/officeDocument/2006/relationships/slide" Target="slides/slide8.xml"/><Relationship Id="rId36" Type="http://schemas.openxmlformats.org/officeDocument/2006/relationships/font" Target="fonts/Rubik-boldItalic.fntdata"/><Relationship Id="rId17" Type="http://schemas.openxmlformats.org/officeDocument/2006/relationships/slide" Target="slides/slide11.xml"/><Relationship Id="rId39" Type="http://schemas.openxmlformats.org/officeDocument/2006/relationships/font" Target="fonts/RubikSemiBold-italic.fntdata"/><Relationship Id="rId16" Type="http://schemas.openxmlformats.org/officeDocument/2006/relationships/slide" Target="slides/slide10.xml"/><Relationship Id="rId38" Type="http://schemas.openxmlformats.org/officeDocument/2006/relationships/font" Target="fonts/RubikSemiBold-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1.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1356d9b0f1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1356d9b0f1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72b76b620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6" name="Google Shape;146;g372b76b620b_0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6c93f6c33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g26c93f6c33a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72b76b620b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g372b76b620b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6c93f6c33a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g26c93f6c33a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6bdf370499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 name="Google Shape;179;g26bdf370499_0_1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72b76b620b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g372b76b620b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6c93f6c33a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g26c93f6c33a_1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72b76b620b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372b76b620b_0_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200da5092a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200da5092a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6bdf37049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g26bdf370499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6bdf370499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26bdf370499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6bdf37049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g26bdf370499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bdf37049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g26bdf370499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6bdf370499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g26bdf370499_0_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6bdf37049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g26bdf370499_0_1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72b76b620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g372b76b620b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bdf370499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26bdf370499_0_1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6.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6.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6.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6.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3.png"/><Relationship Id="rId6" Type="http://schemas.openxmlformats.org/officeDocument/2006/relationships/image" Target="../media/image2.png"/><Relationship Id="rId7" Type="http://schemas.openxmlformats.org/officeDocument/2006/relationships/image" Target="../media/image1.png"/><Relationship Id="rId8"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6.png"/><Relationship Id="rId4" Type="http://schemas.openxmlformats.org/officeDocument/2006/relationships/image" Target="../media/image7.png"/><Relationship Id="rId10" Type="http://schemas.openxmlformats.org/officeDocument/2006/relationships/hyperlink" Target="https://www.cloudskillsboost.google/public_profiles/6637f7ad-6cb5-46db-8449-d3916cbe98dc/badges/9773107" TargetMode="External"/><Relationship Id="rId9" Type="http://schemas.openxmlformats.org/officeDocument/2006/relationships/hyperlink" Target="https://www.coursera.org/account/accomplishments/verify/XST8F3VNHKTG" TargetMode="External"/><Relationship Id="rId5" Type="http://schemas.openxmlformats.org/officeDocument/2006/relationships/hyperlink" Target="https://www.coursera.org/account/accomplishments/verify/UZ7QXTZDP4W2" TargetMode="External"/><Relationship Id="rId6" Type="http://schemas.openxmlformats.org/officeDocument/2006/relationships/hyperlink" Target="https://www.coursera.org/account/accomplishments/verify/9H0EE5828KNQ" TargetMode="External"/><Relationship Id="rId7" Type="http://schemas.openxmlformats.org/officeDocument/2006/relationships/hyperlink" Target="https://www.coursera.org/account/accomplishments/verify/8TWZ43UN349R" TargetMode="External"/><Relationship Id="rId8" Type="http://schemas.openxmlformats.org/officeDocument/2006/relationships/hyperlink" Target="https://www.coursera.org/account/accomplishments/verify/XST8F3VNHKT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hyperlink" Target="https://drive.google.com/file/d/1tDspsJCfYkDLy8m0FGEN7IEFCmlhsz4F/view?usp=sharing" TargetMode="External"/><Relationship Id="rId6" Type="http://schemas.openxmlformats.org/officeDocument/2006/relationships/hyperlink" Target="https://github.com/nshamid/final_task_1_PBI_rakamin_DataScientist_ID-X_Partner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6.png"/><Relationship Id="rId4" Type="http://schemas.openxmlformats.org/officeDocument/2006/relationships/image" Target="../media/image7.png"/><Relationship Id="rId5"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9FAB"/>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10000"/>
          </a:blip>
          <a:stretch>
            <a:fillRect/>
          </a:stretch>
        </p:blipFill>
        <p:spPr>
          <a:xfrm>
            <a:off x="0" y="0"/>
            <a:ext cx="9144001" cy="5143501"/>
          </a:xfrm>
          <a:prstGeom prst="rect">
            <a:avLst/>
          </a:prstGeom>
          <a:noFill/>
          <a:ln>
            <a:noFill/>
          </a:ln>
        </p:spPr>
      </p:pic>
      <p:pic>
        <p:nvPicPr>
          <p:cNvPr id="55" name="Google Shape;55;p13"/>
          <p:cNvPicPr preferRelativeResize="0"/>
          <p:nvPr/>
        </p:nvPicPr>
        <p:blipFill rotWithShape="1">
          <a:blip r:embed="rId4">
            <a:alphaModFix/>
          </a:blip>
          <a:srcRect b="0" l="0" r="0" t="0"/>
          <a:stretch/>
        </p:blipFill>
        <p:spPr>
          <a:xfrm>
            <a:off x="349800" y="186500"/>
            <a:ext cx="1399901" cy="541300"/>
          </a:xfrm>
          <a:prstGeom prst="rect">
            <a:avLst/>
          </a:prstGeom>
          <a:noFill/>
          <a:ln>
            <a:noFill/>
          </a:ln>
        </p:spPr>
      </p:pic>
      <p:sp>
        <p:nvSpPr>
          <p:cNvPr id="56" name="Google Shape;56;p13"/>
          <p:cNvSpPr txBox="1"/>
          <p:nvPr/>
        </p:nvSpPr>
        <p:spPr>
          <a:xfrm>
            <a:off x="517900" y="1596200"/>
            <a:ext cx="6456000" cy="877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b="1" lang="en" sz="4500">
                <a:solidFill>
                  <a:schemeClr val="lt1"/>
                </a:solidFill>
                <a:latin typeface="Rubik"/>
                <a:ea typeface="Rubik"/>
                <a:cs typeface="Rubik"/>
                <a:sym typeface="Rubik"/>
              </a:rPr>
              <a:t>Prediction Model</a:t>
            </a:r>
            <a:endParaRPr sz="2000">
              <a:solidFill>
                <a:schemeClr val="lt1"/>
              </a:solidFill>
              <a:latin typeface="Rubik"/>
              <a:ea typeface="Rubik"/>
              <a:cs typeface="Rubik"/>
              <a:sym typeface="Rubik"/>
            </a:endParaRPr>
          </a:p>
        </p:txBody>
      </p:sp>
      <p:sp>
        <p:nvSpPr>
          <p:cNvPr id="57" name="Google Shape;57;p13"/>
          <p:cNvSpPr txBox="1"/>
          <p:nvPr/>
        </p:nvSpPr>
        <p:spPr>
          <a:xfrm>
            <a:off x="517900" y="2520700"/>
            <a:ext cx="5821200" cy="569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sz="2500">
                <a:solidFill>
                  <a:schemeClr val="lt1"/>
                </a:solidFill>
                <a:latin typeface="Rubik SemiBold"/>
                <a:ea typeface="Rubik SemiBold"/>
                <a:cs typeface="Rubik SemiBold"/>
                <a:sym typeface="Rubik SemiBold"/>
              </a:rPr>
              <a:t>ID/X Partners - Data Scientist</a:t>
            </a:r>
            <a:endParaRPr sz="2500">
              <a:solidFill>
                <a:schemeClr val="lt1"/>
              </a:solidFill>
              <a:latin typeface="Rubik SemiBold"/>
              <a:ea typeface="Rubik SemiBold"/>
              <a:cs typeface="Rubik SemiBold"/>
              <a:sym typeface="Rubik SemiBold"/>
            </a:endParaRPr>
          </a:p>
        </p:txBody>
      </p:sp>
      <p:sp>
        <p:nvSpPr>
          <p:cNvPr id="58" name="Google Shape;58;p13"/>
          <p:cNvSpPr/>
          <p:nvPr/>
        </p:nvSpPr>
        <p:spPr>
          <a:xfrm>
            <a:off x="6757125" y="-621925"/>
            <a:ext cx="3135000" cy="3051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txBox="1"/>
          <p:nvPr/>
        </p:nvSpPr>
        <p:spPr>
          <a:xfrm>
            <a:off x="1769125" y="172450"/>
            <a:ext cx="4578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lt1"/>
                </a:solidFill>
                <a:latin typeface="Rubik SemiBold"/>
                <a:ea typeface="Rubik SemiBold"/>
                <a:cs typeface="Rubik SemiBold"/>
                <a:sym typeface="Rubik SemiBold"/>
              </a:rPr>
              <a:t>X</a:t>
            </a:r>
            <a:endParaRPr sz="3000">
              <a:solidFill>
                <a:schemeClr val="lt1"/>
              </a:solidFill>
              <a:latin typeface="Rubik SemiBold"/>
              <a:ea typeface="Rubik SemiBold"/>
              <a:cs typeface="Rubik SemiBold"/>
              <a:sym typeface="Rubik SemiBold"/>
            </a:endParaRPr>
          </a:p>
        </p:txBody>
      </p:sp>
      <p:sp>
        <p:nvSpPr>
          <p:cNvPr id="60" name="Google Shape;60;p13"/>
          <p:cNvSpPr txBox="1"/>
          <p:nvPr/>
        </p:nvSpPr>
        <p:spPr>
          <a:xfrm>
            <a:off x="517900" y="3090100"/>
            <a:ext cx="4392000" cy="800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lt1"/>
                </a:solidFill>
                <a:latin typeface="Rubik Light"/>
                <a:ea typeface="Rubik Light"/>
                <a:cs typeface="Rubik Light"/>
                <a:sym typeface="Rubik Light"/>
              </a:rPr>
              <a:t>Presented by</a:t>
            </a:r>
            <a:endParaRPr sz="2000">
              <a:solidFill>
                <a:schemeClr val="lt1"/>
              </a:solidFill>
              <a:latin typeface="Rubik Light"/>
              <a:ea typeface="Rubik Light"/>
              <a:cs typeface="Rubik Light"/>
              <a:sym typeface="Rubik Light"/>
            </a:endParaRPr>
          </a:p>
          <a:p>
            <a:pPr indent="0" lvl="0" marL="0" rtl="0" algn="l">
              <a:spcBef>
                <a:spcPts val="0"/>
              </a:spcBef>
              <a:spcAft>
                <a:spcPts val="0"/>
              </a:spcAft>
              <a:buNone/>
            </a:pPr>
            <a:r>
              <a:rPr lang="en" sz="2000">
                <a:solidFill>
                  <a:schemeClr val="lt1"/>
                </a:solidFill>
                <a:latin typeface="Rubik Light"/>
                <a:ea typeface="Rubik Light"/>
                <a:cs typeface="Rubik Light"/>
                <a:sym typeface="Rubik Light"/>
              </a:rPr>
              <a:t>Nabilah Shamid</a:t>
            </a:r>
            <a:endParaRPr sz="2000">
              <a:solidFill>
                <a:schemeClr val="lt1"/>
              </a:solidFill>
              <a:latin typeface="Rubik Light"/>
              <a:ea typeface="Rubik Light"/>
              <a:cs typeface="Rubik Light"/>
              <a:sym typeface="Rubik Light"/>
            </a:endParaRPr>
          </a:p>
        </p:txBody>
      </p:sp>
      <p:pic>
        <p:nvPicPr>
          <p:cNvPr id="61" name="Google Shape;61;p13"/>
          <p:cNvPicPr preferRelativeResize="0"/>
          <p:nvPr/>
        </p:nvPicPr>
        <p:blipFill rotWithShape="1">
          <a:blip r:embed="rId5">
            <a:alphaModFix/>
          </a:blip>
          <a:srcRect b="2079" l="0" r="0" t="2079"/>
          <a:stretch/>
        </p:blipFill>
        <p:spPr>
          <a:xfrm>
            <a:off x="2246350" y="256450"/>
            <a:ext cx="1328711" cy="471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2"/>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49" name="Google Shape;149;p22"/>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50" name="Google Shape;150;p22"/>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3"/>
            </a:pPr>
            <a:r>
              <a:rPr b="1" lang="en" sz="2700">
                <a:latin typeface="Rubik"/>
                <a:ea typeface="Rubik"/>
                <a:cs typeface="Rubik"/>
                <a:sym typeface="Rubik"/>
              </a:rPr>
              <a:t>Exploratory </a:t>
            </a:r>
            <a:r>
              <a:rPr b="1" lang="en" sz="2700">
                <a:solidFill>
                  <a:schemeClr val="accent5"/>
                </a:solidFill>
                <a:latin typeface="Rubik"/>
                <a:ea typeface="Rubik"/>
                <a:cs typeface="Rubik"/>
                <a:sym typeface="Rubik"/>
              </a:rPr>
              <a:t>Data Analysis</a:t>
            </a:r>
            <a:endParaRPr b="1" sz="2700">
              <a:solidFill>
                <a:schemeClr val="accent5"/>
              </a:solidFill>
              <a:latin typeface="Rubik"/>
              <a:ea typeface="Rubik"/>
              <a:cs typeface="Rubik"/>
              <a:sym typeface="Rubik"/>
            </a:endParaRPr>
          </a:p>
        </p:txBody>
      </p:sp>
      <p:sp>
        <p:nvSpPr>
          <p:cNvPr id="151" name="Google Shape;151;p22"/>
          <p:cNvSpPr txBox="1"/>
          <p:nvPr/>
        </p:nvSpPr>
        <p:spPr>
          <a:xfrm>
            <a:off x="340500" y="1215637"/>
            <a:ext cx="8463000" cy="4926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3000"/>
              </a:spcAft>
              <a:buNone/>
            </a:pPr>
            <a:r>
              <a:t/>
            </a:r>
            <a:endParaRPr sz="2000">
              <a:latin typeface="Rubik"/>
              <a:ea typeface="Rubik"/>
              <a:cs typeface="Rubik"/>
              <a:sym typeface="Rubik"/>
            </a:endParaRPr>
          </a:p>
        </p:txBody>
      </p:sp>
      <p:pic>
        <p:nvPicPr>
          <p:cNvPr id="152" name="Google Shape;152;p22"/>
          <p:cNvPicPr preferRelativeResize="0"/>
          <p:nvPr/>
        </p:nvPicPr>
        <p:blipFill>
          <a:blip r:embed="rId5">
            <a:alphaModFix/>
          </a:blip>
          <a:stretch>
            <a:fillRect/>
          </a:stretch>
        </p:blipFill>
        <p:spPr>
          <a:xfrm>
            <a:off x="1087975" y="1215625"/>
            <a:ext cx="6968051" cy="3752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23"/>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58" name="Google Shape;158;p23"/>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59" name="Google Shape;159;p23"/>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4"/>
            </a:pPr>
            <a:r>
              <a:rPr b="1" lang="en" sz="2700">
                <a:latin typeface="Rubik"/>
                <a:ea typeface="Rubik"/>
                <a:cs typeface="Rubik"/>
                <a:sym typeface="Rubik"/>
              </a:rPr>
              <a:t>Data </a:t>
            </a:r>
            <a:r>
              <a:rPr b="1" lang="en" sz="2700">
                <a:solidFill>
                  <a:schemeClr val="accent5"/>
                </a:solidFill>
                <a:latin typeface="Rubik"/>
                <a:ea typeface="Rubik"/>
                <a:cs typeface="Rubik"/>
                <a:sym typeface="Rubik"/>
              </a:rPr>
              <a:t>Preparation</a:t>
            </a:r>
            <a:endParaRPr b="1" sz="2700">
              <a:solidFill>
                <a:schemeClr val="accent5"/>
              </a:solidFill>
              <a:latin typeface="Rubik"/>
              <a:ea typeface="Rubik"/>
              <a:cs typeface="Rubik"/>
              <a:sym typeface="Rubik"/>
            </a:endParaRPr>
          </a:p>
        </p:txBody>
      </p:sp>
      <p:sp>
        <p:nvSpPr>
          <p:cNvPr id="160" name="Google Shape;160;p23"/>
          <p:cNvSpPr txBox="1"/>
          <p:nvPr/>
        </p:nvSpPr>
        <p:spPr>
          <a:xfrm>
            <a:off x="340500" y="1175537"/>
            <a:ext cx="8463000" cy="37764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1300">
                <a:solidFill>
                  <a:srgbClr val="1B1C1D"/>
                </a:solidFill>
              </a:rPr>
              <a:t>Aktivitas Utama</a:t>
            </a:r>
            <a:endParaRPr b="1" sz="1300">
              <a:solidFill>
                <a:srgbClr val="1B1C1D"/>
              </a:solidFill>
            </a:endParaRPr>
          </a:p>
          <a:p>
            <a:pPr indent="-298450" lvl="0" marL="457200" rtl="0" algn="l">
              <a:lnSpc>
                <a:spcPct val="115000"/>
              </a:lnSpc>
              <a:spcBef>
                <a:spcPts val="600"/>
              </a:spcBef>
              <a:spcAft>
                <a:spcPts val="0"/>
              </a:spcAft>
              <a:buClr>
                <a:srgbClr val="1B1C1D"/>
              </a:buClr>
              <a:buSzPts val="1100"/>
              <a:buAutoNum type="arabicPeriod"/>
            </a:pPr>
            <a:r>
              <a:rPr b="1" lang="en" sz="1100">
                <a:solidFill>
                  <a:srgbClr val="1B1C1D"/>
                </a:solidFill>
              </a:rPr>
              <a:t>Penghapusan Kolom (Column Removal)</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Kolom yang </a:t>
            </a:r>
            <a:r>
              <a:rPr b="1" lang="en" sz="1100">
                <a:solidFill>
                  <a:srgbClr val="1B1C1D"/>
                </a:solidFill>
              </a:rPr>
              <a:t>tidak relevan</a:t>
            </a:r>
            <a:r>
              <a:rPr lang="en" sz="1100">
                <a:solidFill>
                  <a:srgbClr val="1B1C1D"/>
                </a:solidFill>
              </a:rPr>
              <a:t> (seperti ID, URL, teks bebas), memiliki </a:t>
            </a:r>
            <a:r>
              <a:rPr b="1" lang="en" sz="1100">
                <a:solidFill>
                  <a:srgbClr val="1B1C1D"/>
                </a:solidFill>
              </a:rPr>
              <a:t>missing values tinggi</a:t>
            </a:r>
            <a:r>
              <a:rPr lang="en" sz="1100">
                <a:solidFill>
                  <a:srgbClr val="1B1C1D"/>
                </a:solidFill>
              </a:rPr>
              <a:t>, atau berpotensi menyebabkan </a:t>
            </a:r>
            <a:r>
              <a:rPr b="1" lang="en" sz="1100">
                <a:solidFill>
                  <a:srgbClr val="1B1C1D"/>
                </a:solidFill>
              </a:rPr>
              <a:t>kebocoran data (</a:t>
            </a:r>
            <a:r>
              <a:rPr b="1" i="1" lang="en" sz="1100">
                <a:solidFill>
                  <a:srgbClr val="1B1C1D"/>
                </a:solidFill>
              </a:rPr>
              <a:t>data leakage</a:t>
            </a:r>
            <a:r>
              <a:rPr b="1" lang="en" sz="1100">
                <a:solidFill>
                  <a:srgbClr val="1B1C1D"/>
                </a:solidFill>
              </a:rPr>
              <a:t>)</a:t>
            </a:r>
            <a:r>
              <a:rPr lang="en" sz="1100">
                <a:solidFill>
                  <a:srgbClr val="1B1C1D"/>
                </a:solidFill>
              </a:rPr>
              <a:t> dihapus.</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Penghapusan kolom yang bocor seperti </a:t>
            </a:r>
            <a:r>
              <a:rPr lang="en" sz="1100">
                <a:solidFill>
                  <a:srgbClr val="575B5F"/>
                </a:solidFill>
                <a:highlight>
                  <a:srgbClr val="E9EEF6"/>
                </a:highlight>
              </a:rPr>
              <a:t>total_pymnt</a:t>
            </a:r>
            <a:r>
              <a:rPr lang="en" sz="1100">
                <a:solidFill>
                  <a:srgbClr val="1B1C1D"/>
                </a:solidFill>
              </a:rPr>
              <a:t> dan </a:t>
            </a:r>
            <a:r>
              <a:rPr lang="en" sz="1100">
                <a:solidFill>
                  <a:srgbClr val="575B5F"/>
                </a:solidFill>
                <a:highlight>
                  <a:srgbClr val="E9EEF6"/>
                </a:highlight>
              </a:rPr>
              <a:t>recoveries</a:t>
            </a:r>
            <a:r>
              <a:rPr lang="en" sz="1100">
                <a:solidFill>
                  <a:srgbClr val="1B1C1D"/>
                </a:solidFill>
              </a:rPr>
              <a:t> sangat krusial untuk memastikan model tidak dilatih menggunakan informasi masa depan.</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Pembersihan dan Transformasi Fitur</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Membersihkan dan mengubah kolom </a:t>
            </a:r>
            <a:r>
              <a:rPr lang="en" sz="1100">
                <a:solidFill>
                  <a:srgbClr val="575B5F"/>
                </a:solidFill>
                <a:highlight>
                  <a:srgbClr val="E9EEF6"/>
                </a:highlight>
              </a:rPr>
              <a:t>term</a:t>
            </a:r>
            <a:r>
              <a:rPr lang="en" sz="1100">
                <a:solidFill>
                  <a:srgbClr val="1B1C1D"/>
                </a:solidFill>
              </a:rPr>
              <a:t> (jangka waktu) dan </a:t>
            </a:r>
            <a:r>
              <a:rPr lang="en" sz="1100">
                <a:solidFill>
                  <a:srgbClr val="575B5F"/>
                </a:solidFill>
                <a:highlight>
                  <a:srgbClr val="E9EEF6"/>
                </a:highlight>
              </a:rPr>
              <a:t>emp_length</a:t>
            </a:r>
            <a:r>
              <a:rPr lang="en" sz="1100">
                <a:solidFill>
                  <a:srgbClr val="1B1C1D"/>
                </a:solidFill>
              </a:rPr>
              <a:t> (lama kerja) menjadi format numerik yang dapat diolah.</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Melakukan </a:t>
            </a:r>
            <a:r>
              <a:rPr i="1" lang="en" sz="1100">
                <a:solidFill>
                  <a:srgbClr val="1B1C1D"/>
                </a:solidFill>
              </a:rPr>
              <a:t>feature engineering</a:t>
            </a:r>
            <a:r>
              <a:rPr lang="en" sz="1100">
                <a:solidFill>
                  <a:srgbClr val="1B1C1D"/>
                </a:solidFill>
              </a:rPr>
              <a:t> pada kolom tanggal untuk membuat fitur baru </a:t>
            </a:r>
            <a:r>
              <a:rPr lang="en" sz="1100">
                <a:solidFill>
                  <a:srgbClr val="575B5F"/>
                </a:solidFill>
                <a:highlight>
                  <a:srgbClr val="E9EEF6"/>
                </a:highlight>
              </a:rPr>
              <a:t>credit_history_length</a:t>
            </a:r>
            <a:r>
              <a:rPr lang="en" sz="1100">
                <a:solidFill>
                  <a:srgbClr val="1B1C1D"/>
                </a:solidFill>
              </a:rPr>
              <a:t>, seperti yang dibahas sebelumnya.</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Encoding dan Imputasi</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Mengisi sisa </a:t>
            </a:r>
            <a:r>
              <a:rPr i="1" lang="en" sz="1100">
                <a:solidFill>
                  <a:srgbClr val="1B1C1D"/>
                </a:solidFill>
              </a:rPr>
              <a:t>missing values</a:t>
            </a:r>
            <a:r>
              <a:rPr lang="en" sz="1100">
                <a:solidFill>
                  <a:srgbClr val="1B1C1D"/>
                </a:solidFill>
              </a:rPr>
              <a:t> pada kolom numerik dengan nilai </a:t>
            </a:r>
            <a:r>
              <a:rPr b="1" lang="en" sz="1100">
                <a:solidFill>
                  <a:srgbClr val="1B1C1D"/>
                </a:solidFill>
              </a:rPr>
              <a:t>median</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Mengubah semua variabel kategorikal yang tersisa menjadi format numerik menggunakan </a:t>
            </a:r>
            <a:r>
              <a:rPr b="1" lang="en" sz="1100">
                <a:solidFill>
                  <a:srgbClr val="1B1C1D"/>
                </a:solidFill>
              </a:rPr>
              <a:t>one-hot encoding</a:t>
            </a:r>
            <a:r>
              <a:rPr lang="en" sz="1100">
                <a:solidFill>
                  <a:srgbClr val="1B1C1D"/>
                </a:solidFill>
              </a:rPr>
              <a:t>.</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Pembagian dan Scaling Data</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Membagi data yang sudah bersih menjadi </a:t>
            </a:r>
            <a:r>
              <a:rPr b="1" lang="en" sz="1100">
                <a:solidFill>
                  <a:srgbClr val="1B1C1D"/>
                </a:solidFill>
              </a:rPr>
              <a:t>80% data latih</a:t>
            </a:r>
            <a:r>
              <a:rPr lang="en" sz="1100">
                <a:solidFill>
                  <a:srgbClr val="1B1C1D"/>
                </a:solidFill>
              </a:rPr>
              <a:t> dan </a:t>
            </a:r>
            <a:r>
              <a:rPr b="1" lang="en" sz="1100">
                <a:solidFill>
                  <a:srgbClr val="1B1C1D"/>
                </a:solidFill>
              </a:rPr>
              <a:t>20% data uji</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Melakukan standarisasi (</a:t>
            </a:r>
            <a:r>
              <a:rPr i="1" lang="en" sz="1100">
                <a:solidFill>
                  <a:srgbClr val="1B1C1D"/>
                </a:solidFill>
              </a:rPr>
              <a:t>scaling</a:t>
            </a:r>
            <a:r>
              <a:rPr lang="en" sz="1100">
                <a:solidFill>
                  <a:srgbClr val="1B1C1D"/>
                </a:solidFill>
              </a:rPr>
              <a:t>) pada semua fitur menggunakan </a:t>
            </a:r>
            <a:r>
              <a:rPr lang="en" sz="1100">
                <a:solidFill>
                  <a:srgbClr val="575B5F"/>
                </a:solidFill>
                <a:highlight>
                  <a:srgbClr val="E9EEF6"/>
                </a:highlight>
              </a:rPr>
              <a:t>StandardScaler</a:t>
            </a:r>
            <a:r>
              <a:rPr lang="en" sz="1100">
                <a:solidFill>
                  <a:srgbClr val="1B1C1D"/>
                </a:solidFill>
              </a:rPr>
              <a:t> agar memiliki rentang nilai yang sebanding.</a:t>
            </a:r>
            <a:endParaRPr sz="2000">
              <a:latin typeface="Rubik"/>
              <a:ea typeface="Rubik"/>
              <a:cs typeface="Rubik"/>
              <a:sym typeface="Rubi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24"/>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66" name="Google Shape;166;p24"/>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67" name="Google Shape;167;p24"/>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4"/>
            </a:pPr>
            <a:r>
              <a:rPr b="1" lang="en" sz="2700">
                <a:latin typeface="Rubik"/>
                <a:ea typeface="Rubik"/>
                <a:cs typeface="Rubik"/>
                <a:sym typeface="Rubik"/>
              </a:rPr>
              <a:t>Data </a:t>
            </a:r>
            <a:r>
              <a:rPr b="1" lang="en" sz="2700">
                <a:solidFill>
                  <a:schemeClr val="accent5"/>
                </a:solidFill>
                <a:latin typeface="Rubik"/>
                <a:ea typeface="Rubik"/>
                <a:cs typeface="Rubik"/>
                <a:sym typeface="Rubik"/>
              </a:rPr>
              <a:t>Preparation</a:t>
            </a:r>
            <a:endParaRPr b="1" sz="2700">
              <a:solidFill>
                <a:schemeClr val="accent5"/>
              </a:solidFill>
              <a:latin typeface="Rubik"/>
              <a:ea typeface="Rubik"/>
              <a:cs typeface="Rubik"/>
              <a:sym typeface="Rubik"/>
            </a:endParaRPr>
          </a:p>
        </p:txBody>
      </p:sp>
      <p:sp>
        <p:nvSpPr>
          <p:cNvPr id="168" name="Google Shape;168;p24"/>
          <p:cNvSpPr txBox="1"/>
          <p:nvPr/>
        </p:nvSpPr>
        <p:spPr>
          <a:xfrm>
            <a:off x="340500" y="1175537"/>
            <a:ext cx="8463000" cy="37764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1300">
                <a:solidFill>
                  <a:srgbClr val="1B1C1D"/>
                </a:solidFill>
              </a:rPr>
              <a:t>Aktivitas Utama</a:t>
            </a:r>
            <a:endParaRPr b="1" sz="1300">
              <a:solidFill>
                <a:srgbClr val="1B1C1D"/>
              </a:solidFill>
            </a:endParaRPr>
          </a:p>
          <a:p>
            <a:pPr indent="-298450" lvl="0" marL="457200" rtl="0" algn="l">
              <a:lnSpc>
                <a:spcPct val="115000"/>
              </a:lnSpc>
              <a:spcBef>
                <a:spcPts val="600"/>
              </a:spcBef>
              <a:spcAft>
                <a:spcPts val="0"/>
              </a:spcAft>
              <a:buClr>
                <a:srgbClr val="1B1C1D"/>
              </a:buClr>
              <a:buSzPts val="1100"/>
              <a:buAutoNum type="arabicPeriod"/>
            </a:pPr>
            <a:r>
              <a:rPr b="1" lang="en" sz="1100">
                <a:solidFill>
                  <a:srgbClr val="1B1C1D"/>
                </a:solidFill>
              </a:rPr>
              <a:t>Penghapusan Kolom (Column Removal)</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Kolom yang </a:t>
            </a:r>
            <a:r>
              <a:rPr b="1" lang="en" sz="1100">
                <a:solidFill>
                  <a:srgbClr val="1B1C1D"/>
                </a:solidFill>
              </a:rPr>
              <a:t>tidak relevan</a:t>
            </a:r>
            <a:r>
              <a:rPr lang="en" sz="1100">
                <a:solidFill>
                  <a:srgbClr val="1B1C1D"/>
                </a:solidFill>
              </a:rPr>
              <a:t> (seperti ID, URL, teks bebas), memiliki </a:t>
            </a:r>
            <a:r>
              <a:rPr b="1" lang="en" sz="1100">
                <a:solidFill>
                  <a:srgbClr val="1B1C1D"/>
                </a:solidFill>
              </a:rPr>
              <a:t>missing values tinggi</a:t>
            </a:r>
            <a:r>
              <a:rPr lang="en" sz="1100">
                <a:solidFill>
                  <a:srgbClr val="1B1C1D"/>
                </a:solidFill>
              </a:rPr>
              <a:t>, atau berpotensi menyebabkan </a:t>
            </a:r>
            <a:r>
              <a:rPr b="1" lang="en" sz="1100">
                <a:solidFill>
                  <a:srgbClr val="1B1C1D"/>
                </a:solidFill>
              </a:rPr>
              <a:t>kebocoran data (</a:t>
            </a:r>
            <a:r>
              <a:rPr b="1" i="1" lang="en" sz="1100">
                <a:solidFill>
                  <a:srgbClr val="1B1C1D"/>
                </a:solidFill>
              </a:rPr>
              <a:t>data leakage</a:t>
            </a:r>
            <a:r>
              <a:rPr b="1" lang="en" sz="1100">
                <a:solidFill>
                  <a:srgbClr val="1B1C1D"/>
                </a:solidFill>
              </a:rPr>
              <a:t>)</a:t>
            </a:r>
            <a:r>
              <a:rPr lang="en" sz="1100">
                <a:solidFill>
                  <a:srgbClr val="1B1C1D"/>
                </a:solidFill>
              </a:rPr>
              <a:t> dihapus.</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Penghapusan kolom yang bocor seperti </a:t>
            </a:r>
            <a:r>
              <a:rPr lang="en" sz="1100">
                <a:solidFill>
                  <a:srgbClr val="575B5F"/>
                </a:solidFill>
                <a:highlight>
                  <a:srgbClr val="E9EEF6"/>
                </a:highlight>
              </a:rPr>
              <a:t>total_pymnt</a:t>
            </a:r>
            <a:r>
              <a:rPr lang="en" sz="1100">
                <a:solidFill>
                  <a:srgbClr val="1B1C1D"/>
                </a:solidFill>
              </a:rPr>
              <a:t> dan </a:t>
            </a:r>
            <a:r>
              <a:rPr lang="en" sz="1100">
                <a:solidFill>
                  <a:srgbClr val="575B5F"/>
                </a:solidFill>
                <a:highlight>
                  <a:srgbClr val="E9EEF6"/>
                </a:highlight>
              </a:rPr>
              <a:t>recoveries</a:t>
            </a:r>
            <a:r>
              <a:rPr lang="en" sz="1100">
                <a:solidFill>
                  <a:srgbClr val="1B1C1D"/>
                </a:solidFill>
              </a:rPr>
              <a:t> sangat krusial untuk memastikan model tidak dilatih menggunakan informasi masa depan.</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Pembersihan dan Transformasi Fitur</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Membersihkan dan mengubah kolom </a:t>
            </a:r>
            <a:r>
              <a:rPr lang="en" sz="1100">
                <a:solidFill>
                  <a:srgbClr val="575B5F"/>
                </a:solidFill>
                <a:highlight>
                  <a:srgbClr val="E9EEF6"/>
                </a:highlight>
              </a:rPr>
              <a:t>term</a:t>
            </a:r>
            <a:r>
              <a:rPr lang="en" sz="1100">
                <a:solidFill>
                  <a:srgbClr val="1B1C1D"/>
                </a:solidFill>
              </a:rPr>
              <a:t> (jangka waktu) dan </a:t>
            </a:r>
            <a:r>
              <a:rPr lang="en" sz="1100">
                <a:solidFill>
                  <a:srgbClr val="575B5F"/>
                </a:solidFill>
                <a:highlight>
                  <a:srgbClr val="E9EEF6"/>
                </a:highlight>
              </a:rPr>
              <a:t>emp_length</a:t>
            </a:r>
            <a:r>
              <a:rPr lang="en" sz="1100">
                <a:solidFill>
                  <a:srgbClr val="1B1C1D"/>
                </a:solidFill>
              </a:rPr>
              <a:t> (lama kerja) menjadi format numerik yang dapat diolah.</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Melakukan </a:t>
            </a:r>
            <a:r>
              <a:rPr i="1" lang="en" sz="1100">
                <a:solidFill>
                  <a:srgbClr val="1B1C1D"/>
                </a:solidFill>
              </a:rPr>
              <a:t>feature engineering</a:t>
            </a:r>
            <a:r>
              <a:rPr lang="en" sz="1100">
                <a:solidFill>
                  <a:srgbClr val="1B1C1D"/>
                </a:solidFill>
              </a:rPr>
              <a:t> pada kolom tanggal untuk membuat fitur baru </a:t>
            </a:r>
            <a:r>
              <a:rPr lang="en" sz="1100">
                <a:solidFill>
                  <a:srgbClr val="575B5F"/>
                </a:solidFill>
                <a:highlight>
                  <a:srgbClr val="E9EEF6"/>
                </a:highlight>
              </a:rPr>
              <a:t>credit_history_length</a:t>
            </a:r>
            <a:r>
              <a:rPr lang="en" sz="1100">
                <a:solidFill>
                  <a:srgbClr val="1B1C1D"/>
                </a:solidFill>
              </a:rPr>
              <a:t>, seperti yang dibahas sebelumnya.</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Encoding dan Imputasi</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Mengisi sisa </a:t>
            </a:r>
            <a:r>
              <a:rPr i="1" lang="en" sz="1100">
                <a:solidFill>
                  <a:srgbClr val="1B1C1D"/>
                </a:solidFill>
              </a:rPr>
              <a:t>missing values</a:t>
            </a:r>
            <a:r>
              <a:rPr lang="en" sz="1100">
                <a:solidFill>
                  <a:srgbClr val="1B1C1D"/>
                </a:solidFill>
              </a:rPr>
              <a:t> pada kolom numerik dengan nilai </a:t>
            </a:r>
            <a:r>
              <a:rPr b="1" lang="en" sz="1100">
                <a:solidFill>
                  <a:srgbClr val="1B1C1D"/>
                </a:solidFill>
              </a:rPr>
              <a:t>median</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Mengubah semua variabel kategorikal yang tersisa menjadi format numerik menggunakan </a:t>
            </a:r>
            <a:r>
              <a:rPr b="1" lang="en" sz="1100">
                <a:solidFill>
                  <a:srgbClr val="1B1C1D"/>
                </a:solidFill>
              </a:rPr>
              <a:t>one-hot encoding</a:t>
            </a:r>
            <a:r>
              <a:rPr lang="en" sz="1100">
                <a:solidFill>
                  <a:srgbClr val="1B1C1D"/>
                </a:solidFill>
              </a:rPr>
              <a:t>.</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Pembagian dan Scaling Data</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Membagi data yang sudah bersih menjadi </a:t>
            </a:r>
            <a:r>
              <a:rPr b="1" lang="en" sz="1100">
                <a:solidFill>
                  <a:srgbClr val="1B1C1D"/>
                </a:solidFill>
              </a:rPr>
              <a:t>80% data latih</a:t>
            </a:r>
            <a:r>
              <a:rPr lang="en" sz="1100">
                <a:solidFill>
                  <a:srgbClr val="1B1C1D"/>
                </a:solidFill>
              </a:rPr>
              <a:t> dan </a:t>
            </a:r>
            <a:r>
              <a:rPr b="1" lang="en" sz="1100">
                <a:solidFill>
                  <a:srgbClr val="1B1C1D"/>
                </a:solidFill>
              </a:rPr>
              <a:t>20% data uji</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Melakukan standarisasi (</a:t>
            </a:r>
            <a:r>
              <a:rPr i="1" lang="en" sz="1100">
                <a:solidFill>
                  <a:srgbClr val="1B1C1D"/>
                </a:solidFill>
              </a:rPr>
              <a:t>scaling</a:t>
            </a:r>
            <a:r>
              <a:rPr lang="en" sz="1100">
                <a:solidFill>
                  <a:srgbClr val="1B1C1D"/>
                </a:solidFill>
              </a:rPr>
              <a:t>) pada semua fitur menggunakan </a:t>
            </a:r>
            <a:r>
              <a:rPr lang="en" sz="1100">
                <a:solidFill>
                  <a:srgbClr val="575B5F"/>
                </a:solidFill>
                <a:highlight>
                  <a:srgbClr val="E9EEF6"/>
                </a:highlight>
              </a:rPr>
              <a:t>StandardScaler</a:t>
            </a:r>
            <a:r>
              <a:rPr lang="en" sz="1100">
                <a:solidFill>
                  <a:srgbClr val="1B1C1D"/>
                </a:solidFill>
              </a:rPr>
              <a:t> agar memiliki rentang nilai yang sebanding.</a:t>
            </a:r>
            <a:endParaRPr sz="2000">
              <a:latin typeface="Rubik"/>
              <a:ea typeface="Rubik"/>
              <a:cs typeface="Rubik"/>
              <a:sym typeface="Rubik"/>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5"/>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74" name="Google Shape;174;p25"/>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75" name="Google Shape;175;p25"/>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5"/>
            </a:pPr>
            <a:r>
              <a:rPr b="1" lang="en" sz="2700">
                <a:latin typeface="Rubik"/>
                <a:ea typeface="Rubik"/>
                <a:cs typeface="Rubik"/>
                <a:sym typeface="Rubik"/>
              </a:rPr>
              <a:t>Data </a:t>
            </a:r>
            <a:r>
              <a:rPr b="1" lang="en" sz="2700">
                <a:solidFill>
                  <a:schemeClr val="accent5"/>
                </a:solidFill>
                <a:latin typeface="Rubik"/>
                <a:ea typeface="Rubik"/>
                <a:cs typeface="Rubik"/>
                <a:sym typeface="Rubik"/>
              </a:rPr>
              <a:t>Modeling</a:t>
            </a:r>
            <a:endParaRPr b="1" sz="2700">
              <a:solidFill>
                <a:schemeClr val="accent5"/>
              </a:solidFill>
              <a:latin typeface="Rubik"/>
              <a:ea typeface="Rubik"/>
              <a:cs typeface="Rubik"/>
              <a:sym typeface="Rubik"/>
            </a:endParaRPr>
          </a:p>
        </p:txBody>
      </p:sp>
      <p:sp>
        <p:nvSpPr>
          <p:cNvPr id="176" name="Google Shape;176;p25"/>
          <p:cNvSpPr txBox="1"/>
          <p:nvPr/>
        </p:nvSpPr>
        <p:spPr>
          <a:xfrm>
            <a:off x="340500" y="1052362"/>
            <a:ext cx="8463000" cy="393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100">
                <a:solidFill>
                  <a:srgbClr val="1B1C1D"/>
                </a:solidFill>
              </a:rPr>
              <a:t>Tahap ini merupakan tahap membangun dan melatih model </a:t>
            </a:r>
            <a:r>
              <a:rPr i="1" lang="en" sz="1100">
                <a:solidFill>
                  <a:srgbClr val="1B1C1D"/>
                </a:solidFill>
              </a:rPr>
              <a:t>machine learning</a:t>
            </a:r>
            <a:r>
              <a:rPr lang="en" sz="1100">
                <a:solidFill>
                  <a:srgbClr val="1B1C1D"/>
                </a:solidFill>
              </a:rPr>
              <a:t> yang mampu memprediksi risiko kredit (</a:t>
            </a:r>
            <a:r>
              <a:rPr lang="en" sz="1100">
                <a:solidFill>
                  <a:srgbClr val="575B5F"/>
                </a:solidFill>
                <a:highlight>
                  <a:srgbClr val="E9EEF6"/>
                </a:highlight>
              </a:rPr>
              <a:t>credit_risk_label</a:t>
            </a:r>
            <a:r>
              <a:rPr lang="en" sz="1100">
                <a:solidFill>
                  <a:srgbClr val="1B1C1D"/>
                </a:solidFill>
              </a:rPr>
              <a:t>) berdasarkan data yang telah dipersiapkan pada tahap sebelumnya.</a:t>
            </a:r>
            <a:endParaRPr sz="1100">
              <a:solidFill>
                <a:srgbClr val="1B1C1D"/>
              </a:solidFill>
            </a:endParaRPr>
          </a:p>
          <a:p>
            <a:pPr indent="0" lvl="0" marL="0" rtl="0" algn="l">
              <a:lnSpc>
                <a:spcPct val="115000"/>
              </a:lnSpc>
              <a:spcBef>
                <a:spcPts val="1200"/>
              </a:spcBef>
              <a:spcAft>
                <a:spcPts val="0"/>
              </a:spcAft>
              <a:buClr>
                <a:schemeClr val="dk1"/>
              </a:buClr>
              <a:buSzPts val="1100"/>
              <a:buFont typeface="Arial"/>
              <a:buNone/>
            </a:pPr>
            <a:r>
              <a:rPr b="1" lang="en" sz="1300">
                <a:solidFill>
                  <a:srgbClr val="1B1C1D"/>
                </a:solidFill>
              </a:rPr>
              <a:t>Langkah-Langkah Pemodelan</a:t>
            </a:r>
            <a:endParaRPr b="1" sz="1300">
              <a:solidFill>
                <a:srgbClr val="1B1C1D"/>
              </a:solidFill>
            </a:endParaRPr>
          </a:p>
          <a:p>
            <a:pPr indent="-298450" lvl="0" marL="457200" rtl="0" algn="l">
              <a:lnSpc>
                <a:spcPct val="115000"/>
              </a:lnSpc>
              <a:spcBef>
                <a:spcPts val="600"/>
              </a:spcBef>
              <a:spcAft>
                <a:spcPts val="0"/>
              </a:spcAft>
              <a:buClr>
                <a:srgbClr val="1B1C1D"/>
              </a:buClr>
              <a:buSzPts val="1100"/>
              <a:buAutoNum type="arabicPeriod"/>
            </a:pPr>
            <a:r>
              <a:rPr b="1" lang="en" sz="1100">
                <a:solidFill>
                  <a:srgbClr val="1B1C1D"/>
                </a:solidFill>
              </a:rPr>
              <a:t>Pemisahan Fitur (X) dan Target (y)</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Data dibagi menjadi dua bagian: matriks fitur </a:t>
            </a:r>
            <a:r>
              <a:rPr lang="en" sz="1100">
                <a:solidFill>
                  <a:srgbClr val="575B5F"/>
                </a:solidFill>
                <a:highlight>
                  <a:srgbClr val="E9EEF6"/>
                </a:highlight>
              </a:rPr>
              <a:t>X</a:t>
            </a:r>
            <a:r>
              <a:rPr lang="en" sz="1100">
                <a:solidFill>
                  <a:srgbClr val="1B1C1D"/>
                </a:solidFill>
              </a:rPr>
              <a:t> (semua kolom kecuali target) dan vektor target </a:t>
            </a:r>
            <a:r>
              <a:rPr lang="en" sz="1100">
                <a:solidFill>
                  <a:srgbClr val="575B5F"/>
                </a:solidFill>
                <a:highlight>
                  <a:srgbClr val="E9EEF6"/>
                </a:highlight>
              </a:rPr>
              <a:t>y</a:t>
            </a:r>
            <a:r>
              <a:rPr lang="en" sz="1100">
                <a:solidFill>
                  <a:srgbClr val="1B1C1D"/>
                </a:solidFill>
              </a:rPr>
              <a:t> (</a:t>
            </a:r>
            <a:r>
              <a:rPr lang="en" sz="1100">
                <a:solidFill>
                  <a:srgbClr val="575B5F"/>
                </a:solidFill>
                <a:highlight>
                  <a:srgbClr val="E9EEF6"/>
                </a:highlight>
              </a:rPr>
              <a:t>credit_risk_label</a:t>
            </a:r>
            <a:r>
              <a:rPr lang="en" sz="1100">
                <a:solidFill>
                  <a:srgbClr val="1B1C1D"/>
                </a:solidFill>
              </a:rPr>
              <a:t>).</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Pembagian Data Latih dan Uji (Train-Test Split)</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Dataset dibagi secara proporsional menjadi </a:t>
            </a:r>
            <a:r>
              <a:rPr b="1" lang="en" sz="1100">
                <a:solidFill>
                  <a:srgbClr val="1B1C1D"/>
                </a:solidFill>
              </a:rPr>
              <a:t>80% data latih</a:t>
            </a:r>
            <a:r>
              <a:rPr lang="en" sz="1100">
                <a:solidFill>
                  <a:srgbClr val="1B1C1D"/>
                </a:solidFill>
              </a:rPr>
              <a:t> (untuk melatih model) dan </a:t>
            </a:r>
            <a:r>
              <a:rPr b="1" lang="en" sz="1100">
                <a:solidFill>
                  <a:srgbClr val="1B1C1D"/>
                </a:solidFill>
              </a:rPr>
              <a:t>20% data uji</a:t>
            </a:r>
            <a:r>
              <a:rPr lang="en" sz="1100">
                <a:solidFill>
                  <a:srgbClr val="1B1C1D"/>
                </a:solidFill>
              </a:rPr>
              <a:t> (untuk evaluasi).</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i="1" lang="en" sz="1100">
                <a:solidFill>
                  <a:srgbClr val="1B1C1D"/>
                </a:solidFill>
              </a:rPr>
              <a:t>Stratifikasi</a:t>
            </a:r>
            <a:r>
              <a:rPr lang="en" sz="1100">
                <a:solidFill>
                  <a:srgbClr val="1B1C1D"/>
                </a:solidFill>
              </a:rPr>
              <a:t> diterapkan pada variabel target (</a:t>
            </a:r>
            <a:r>
              <a:rPr lang="en" sz="1100">
                <a:solidFill>
                  <a:srgbClr val="575B5F"/>
                </a:solidFill>
                <a:highlight>
                  <a:srgbClr val="E9EEF6"/>
                </a:highlight>
              </a:rPr>
              <a:t>stratify=y</a:t>
            </a:r>
            <a:r>
              <a:rPr lang="en" sz="1100">
                <a:solidFill>
                  <a:srgbClr val="1B1C1D"/>
                </a:solidFill>
              </a:rPr>
              <a:t>) untuk memastikan distribusi "Good Loan" dan "Bad Loan" seimbang di kedua set data.</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Scaling Fitur</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Semua fitur numerik distandarisasi menggunakan </a:t>
            </a:r>
            <a:r>
              <a:rPr lang="en" sz="1100">
                <a:solidFill>
                  <a:srgbClr val="575B5F"/>
                </a:solidFill>
                <a:highlight>
                  <a:srgbClr val="E9EEF6"/>
                </a:highlight>
              </a:rPr>
              <a:t>StandardScaler</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Tujuannya adalah untuk menyamakan skala nilai antar fitur, yang sangat penting untuk performa model seperti </a:t>
            </a:r>
            <a:r>
              <a:rPr i="1" lang="en" sz="1100">
                <a:solidFill>
                  <a:srgbClr val="1B1C1D"/>
                </a:solidFill>
              </a:rPr>
              <a:t>Logistic Regression</a:t>
            </a:r>
            <a:r>
              <a:rPr lang="en" sz="1100">
                <a:solidFill>
                  <a:srgbClr val="1B1C1D"/>
                </a:solidFill>
              </a:rPr>
              <a:t>.</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Pelatihan Model</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Dua model klasifikasi yang berbeda dilatih menggunakan data latih yang telah di-scaling:</a:t>
            </a:r>
            <a:endParaRPr sz="1100">
              <a:solidFill>
                <a:srgbClr val="1B1C1D"/>
              </a:solidFill>
            </a:endParaRPr>
          </a:p>
          <a:p>
            <a:pPr indent="-298450" lvl="2" marL="1371600" rtl="0" algn="l">
              <a:lnSpc>
                <a:spcPct val="115000"/>
              </a:lnSpc>
              <a:spcBef>
                <a:spcPts val="0"/>
              </a:spcBef>
              <a:spcAft>
                <a:spcPts val="0"/>
              </a:spcAft>
              <a:buClr>
                <a:srgbClr val="1B1C1D"/>
              </a:buClr>
              <a:buSzPts val="1100"/>
              <a:buChar char="■"/>
            </a:pPr>
            <a:r>
              <a:rPr b="1" lang="en" sz="1100">
                <a:solidFill>
                  <a:srgbClr val="1B1C1D"/>
                </a:solidFill>
              </a:rPr>
              <a:t>Logistic Regression</a:t>
            </a:r>
            <a:r>
              <a:rPr lang="en" sz="1100">
                <a:solidFill>
                  <a:srgbClr val="1B1C1D"/>
                </a:solidFill>
              </a:rPr>
              <a:t>: Sebagai model dasar yang wajib digunakan dalam proyek ini.</a:t>
            </a:r>
            <a:endParaRPr sz="1100">
              <a:solidFill>
                <a:srgbClr val="1B1C1D"/>
              </a:solidFill>
            </a:endParaRPr>
          </a:p>
          <a:p>
            <a:pPr indent="-298450" lvl="2" marL="1371600" rtl="0" algn="l">
              <a:lnSpc>
                <a:spcPct val="115000"/>
              </a:lnSpc>
              <a:spcBef>
                <a:spcPts val="0"/>
              </a:spcBef>
              <a:spcAft>
                <a:spcPts val="0"/>
              </a:spcAft>
              <a:buClr>
                <a:srgbClr val="1B1C1D"/>
              </a:buClr>
              <a:buSzPts val="1100"/>
              <a:buChar char="■"/>
            </a:pPr>
            <a:r>
              <a:rPr b="1" lang="en" sz="1100">
                <a:solidFill>
                  <a:srgbClr val="1B1C1D"/>
                </a:solidFill>
              </a:rPr>
              <a:t>Random Forest Classifier</a:t>
            </a:r>
            <a:r>
              <a:rPr lang="en" sz="1100">
                <a:solidFill>
                  <a:srgbClr val="1B1C1D"/>
                </a:solidFill>
              </a:rPr>
              <a:t>: Sebagai model pembanding yang lebih kompleks untuk melihat potensi peningkatan performa.</a:t>
            </a:r>
            <a:endParaRPr sz="2000">
              <a:latin typeface="Rubik"/>
              <a:ea typeface="Rubik"/>
              <a:cs typeface="Rubik"/>
              <a:sym typeface="Rubik"/>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26"/>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82" name="Google Shape;182;p26"/>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83" name="Google Shape;183;p26"/>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6"/>
            </a:pPr>
            <a:r>
              <a:rPr b="1" lang="en" sz="2700">
                <a:latin typeface="Rubik"/>
                <a:ea typeface="Rubik"/>
                <a:cs typeface="Rubik"/>
                <a:sym typeface="Rubik"/>
              </a:rPr>
              <a:t>Evaluation</a:t>
            </a:r>
            <a:endParaRPr b="1" sz="2700">
              <a:latin typeface="Rubik"/>
              <a:ea typeface="Rubik"/>
              <a:cs typeface="Rubik"/>
              <a:sym typeface="Rubik"/>
            </a:endParaRPr>
          </a:p>
        </p:txBody>
      </p:sp>
      <p:sp>
        <p:nvSpPr>
          <p:cNvPr id="184" name="Google Shape;184;p26"/>
          <p:cNvSpPr txBox="1"/>
          <p:nvPr/>
        </p:nvSpPr>
        <p:spPr>
          <a:xfrm>
            <a:off x="340500" y="1335962"/>
            <a:ext cx="8463000" cy="7380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dk1"/>
                </a:solidFill>
              </a:rPr>
              <a:t>Hasil Perbandingan Model</a:t>
            </a:r>
            <a:endParaRPr b="1" sz="1300">
              <a:solidFill>
                <a:schemeClr val="dk1"/>
              </a:solidFill>
            </a:endParaRPr>
          </a:p>
          <a:p>
            <a:pPr indent="0" lvl="0" marL="0" rtl="0" algn="l">
              <a:lnSpc>
                <a:spcPct val="115000"/>
              </a:lnSpc>
              <a:spcBef>
                <a:spcPts val="1200"/>
              </a:spcBef>
              <a:spcAft>
                <a:spcPts val="1200"/>
              </a:spcAft>
              <a:buNone/>
            </a:pPr>
            <a:r>
              <a:rPr lang="en" sz="1100">
                <a:solidFill>
                  <a:schemeClr val="dk1"/>
                </a:solidFill>
              </a:rPr>
              <a:t>Setelah dilakukan perbaikan pada masalah </a:t>
            </a:r>
            <a:r>
              <a:rPr i="1" lang="en" sz="1100">
                <a:solidFill>
                  <a:schemeClr val="dk1"/>
                </a:solidFill>
              </a:rPr>
              <a:t>data leakage</a:t>
            </a:r>
            <a:r>
              <a:rPr lang="en" sz="1100">
                <a:solidFill>
                  <a:schemeClr val="dk1"/>
                </a:solidFill>
              </a:rPr>
              <a:t>, kedua model memberikan hasil performa yang realistis sebagai berikut:</a:t>
            </a:r>
            <a:endParaRPr sz="1100">
              <a:solidFill>
                <a:schemeClr val="dk1"/>
              </a:solidFill>
            </a:endParaRPr>
          </a:p>
        </p:txBody>
      </p:sp>
      <p:graphicFrame>
        <p:nvGraphicFramePr>
          <p:cNvPr id="185" name="Google Shape;185;p26"/>
          <p:cNvGraphicFramePr/>
          <p:nvPr/>
        </p:nvGraphicFramePr>
        <p:xfrm>
          <a:off x="952500" y="2476500"/>
          <a:ext cx="3000000" cy="3000000"/>
        </p:xfrm>
        <a:graphic>
          <a:graphicData uri="http://schemas.openxmlformats.org/drawingml/2006/table">
            <a:tbl>
              <a:tblPr>
                <a:noFill/>
                <a:tableStyleId>{A913C2B0-F84D-49F1-9E45-ED9A71A25370}</a:tableStyleId>
              </a:tblPr>
              <a:tblGrid>
                <a:gridCol w="1447800"/>
                <a:gridCol w="1447800"/>
                <a:gridCol w="1447800"/>
                <a:gridCol w="1447800"/>
                <a:gridCol w="1447800"/>
              </a:tblGrid>
              <a:tr h="381000">
                <a:tc>
                  <a:txBody>
                    <a:bodyPr/>
                    <a:lstStyle/>
                    <a:p>
                      <a:pPr indent="0" lvl="0" marL="0" rtl="0" algn="l">
                        <a:spcBef>
                          <a:spcPts val="0"/>
                        </a:spcBef>
                        <a:spcAft>
                          <a:spcPts val="0"/>
                        </a:spcAft>
                        <a:buNone/>
                      </a:pPr>
                      <a:r>
                        <a:rPr b="1" lang="en"/>
                        <a:t>Model</a:t>
                      </a:r>
                      <a:endParaRPr b="1"/>
                    </a:p>
                  </a:txBody>
                  <a:tcPr marT="91425" marB="91425" marR="91425" marL="91425"/>
                </a:tc>
                <a:tc>
                  <a:txBody>
                    <a:bodyPr/>
                    <a:lstStyle/>
                    <a:p>
                      <a:pPr indent="0" lvl="0" marL="0" rtl="0" algn="l">
                        <a:spcBef>
                          <a:spcPts val="0"/>
                        </a:spcBef>
                        <a:spcAft>
                          <a:spcPts val="0"/>
                        </a:spcAft>
                        <a:buNone/>
                      </a:pPr>
                      <a:r>
                        <a:rPr b="1" lang="en"/>
                        <a:t>Accuracy</a:t>
                      </a:r>
                      <a:endParaRPr b="1"/>
                    </a:p>
                  </a:txBody>
                  <a:tcPr marT="91425" marB="91425" marR="91425" marL="91425"/>
                </a:tc>
                <a:tc>
                  <a:txBody>
                    <a:bodyPr/>
                    <a:lstStyle/>
                    <a:p>
                      <a:pPr indent="0" lvl="0" marL="0" rtl="0" algn="l">
                        <a:spcBef>
                          <a:spcPts val="0"/>
                        </a:spcBef>
                        <a:spcAft>
                          <a:spcPts val="0"/>
                        </a:spcAft>
                        <a:buNone/>
                      </a:pPr>
                      <a:r>
                        <a:rPr b="1" lang="en"/>
                        <a:t>Precision (Bad Loan)</a:t>
                      </a:r>
                      <a:endParaRPr b="1"/>
                    </a:p>
                  </a:txBody>
                  <a:tcPr marT="91425" marB="91425" marR="91425" marL="91425"/>
                </a:tc>
                <a:tc>
                  <a:txBody>
                    <a:bodyPr/>
                    <a:lstStyle/>
                    <a:p>
                      <a:pPr indent="0" lvl="0" marL="0" rtl="0" algn="l">
                        <a:spcBef>
                          <a:spcPts val="0"/>
                        </a:spcBef>
                        <a:spcAft>
                          <a:spcPts val="0"/>
                        </a:spcAft>
                        <a:buNone/>
                      </a:pPr>
                      <a:r>
                        <a:rPr b="1" lang="en"/>
                        <a:t>Recall (Bad Loan)</a:t>
                      </a:r>
                      <a:endParaRPr b="1"/>
                    </a:p>
                  </a:txBody>
                  <a:tcPr marT="91425" marB="91425" marR="91425" marL="91425"/>
                </a:tc>
                <a:tc>
                  <a:txBody>
                    <a:bodyPr/>
                    <a:lstStyle/>
                    <a:p>
                      <a:pPr indent="0" lvl="0" marL="0" rtl="0" algn="l">
                        <a:spcBef>
                          <a:spcPts val="0"/>
                        </a:spcBef>
                        <a:spcAft>
                          <a:spcPts val="0"/>
                        </a:spcAft>
                        <a:buNone/>
                      </a:pPr>
                      <a:r>
                        <a:rPr b="1" lang="en"/>
                        <a:t>ROC-AUC</a:t>
                      </a:r>
                      <a:endParaRPr b="1"/>
                    </a:p>
                  </a:txBody>
                  <a:tcPr marT="91425" marB="91425" marR="91425" marL="91425"/>
                </a:tc>
              </a:tr>
              <a:tr h="381000">
                <a:tc>
                  <a:txBody>
                    <a:bodyPr/>
                    <a:lstStyle/>
                    <a:p>
                      <a:pPr indent="0" lvl="0" marL="0" rtl="0" algn="l">
                        <a:spcBef>
                          <a:spcPts val="0"/>
                        </a:spcBef>
                        <a:spcAft>
                          <a:spcPts val="0"/>
                        </a:spcAft>
                        <a:buNone/>
                      </a:pPr>
                      <a:r>
                        <a:rPr lang="en"/>
                        <a:t>Logistic Regression</a:t>
                      </a:r>
                      <a:endParaRPr/>
                    </a:p>
                  </a:txBody>
                  <a:tcPr marT="91425" marB="91425" marR="91425" marL="91425"/>
                </a:tc>
                <a:tc>
                  <a:txBody>
                    <a:bodyPr/>
                    <a:lstStyle/>
                    <a:p>
                      <a:pPr indent="0" lvl="0" marL="0" rtl="0" algn="l">
                        <a:spcBef>
                          <a:spcPts val="0"/>
                        </a:spcBef>
                        <a:spcAft>
                          <a:spcPts val="0"/>
                        </a:spcAft>
                        <a:buNone/>
                      </a:pPr>
                      <a:r>
                        <a:rPr lang="en"/>
                        <a:t>82.59%</a:t>
                      </a:r>
                      <a:endParaRPr/>
                    </a:p>
                  </a:txBody>
                  <a:tcPr marT="91425" marB="91425" marR="91425" marL="91425"/>
                </a:tc>
                <a:tc>
                  <a:txBody>
                    <a:bodyPr/>
                    <a:lstStyle/>
                    <a:p>
                      <a:pPr indent="0" lvl="0" marL="0" rtl="0" algn="l">
                        <a:spcBef>
                          <a:spcPts val="0"/>
                        </a:spcBef>
                        <a:spcAft>
                          <a:spcPts val="0"/>
                        </a:spcAft>
                        <a:buNone/>
                      </a:pPr>
                      <a:r>
                        <a:rPr lang="en"/>
                        <a:t>97.35%</a:t>
                      </a:r>
                      <a:endParaRPr/>
                    </a:p>
                  </a:txBody>
                  <a:tcPr marT="91425" marB="91425" marR="91425" marL="91425"/>
                </a:tc>
                <a:tc>
                  <a:txBody>
                    <a:bodyPr/>
                    <a:lstStyle/>
                    <a:p>
                      <a:pPr indent="0" lvl="0" marL="0" rtl="0" algn="l">
                        <a:spcBef>
                          <a:spcPts val="0"/>
                        </a:spcBef>
                        <a:spcAft>
                          <a:spcPts val="0"/>
                        </a:spcAft>
                        <a:buNone/>
                      </a:pPr>
                      <a:r>
                        <a:rPr lang="en"/>
                        <a:t>5.14%</a:t>
                      </a:r>
                      <a:endParaRPr/>
                    </a:p>
                  </a:txBody>
                  <a:tcPr marT="91425" marB="91425" marR="91425" marL="91425"/>
                </a:tc>
                <a:tc>
                  <a:txBody>
                    <a:bodyPr/>
                    <a:lstStyle/>
                    <a:p>
                      <a:pPr indent="0" lvl="0" marL="0" rtl="0" algn="l">
                        <a:spcBef>
                          <a:spcPts val="0"/>
                        </a:spcBef>
                        <a:spcAft>
                          <a:spcPts val="0"/>
                        </a:spcAft>
                        <a:buNone/>
                      </a:pPr>
                      <a:r>
                        <a:rPr lang="en"/>
                        <a:t>71.85%</a:t>
                      </a:r>
                      <a:endParaRPr/>
                    </a:p>
                  </a:txBody>
                  <a:tcPr marT="91425" marB="91425" marR="91425" marL="91425"/>
                </a:tc>
              </a:tr>
              <a:tr h="381000">
                <a:tc>
                  <a:txBody>
                    <a:bodyPr/>
                    <a:lstStyle/>
                    <a:p>
                      <a:pPr indent="0" lvl="0" marL="0" rtl="0" algn="l">
                        <a:spcBef>
                          <a:spcPts val="0"/>
                        </a:spcBef>
                        <a:spcAft>
                          <a:spcPts val="0"/>
                        </a:spcAft>
                        <a:buNone/>
                      </a:pPr>
                      <a:r>
                        <a:rPr lang="en"/>
                        <a:t>Random Forest</a:t>
                      </a:r>
                      <a:endParaRPr/>
                    </a:p>
                  </a:txBody>
                  <a:tcPr marT="91425" marB="91425" marR="91425" marL="91425"/>
                </a:tc>
                <a:tc>
                  <a:txBody>
                    <a:bodyPr/>
                    <a:lstStyle/>
                    <a:p>
                      <a:pPr indent="0" lvl="0" marL="0" rtl="0" algn="l">
                        <a:spcBef>
                          <a:spcPts val="0"/>
                        </a:spcBef>
                        <a:spcAft>
                          <a:spcPts val="0"/>
                        </a:spcAft>
                        <a:buNone/>
                      </a:pPr>
                      <a:r>
                        <a:rPr lang="en"/>
                        <a:t>82.51%</a:t>
                      </a:r>
                      <a:endParaRPr/>
                    </a:p>
                  </a:txBody>
                  <a:tcPr marT="91425" marB="91425" marR="91425" marL="91425"/>
                </a:tc>
                <a:tc>
                  <a:txBody>
                    <a:bodyPr/>
                    <a:lstStyle/>
                    <a:p>
                      <a:pPr indent="0" lvl="0" marL="0" rtl="0" algn="l">
                        <a:spcBef>
                          <a:spcPts val="0"/>
                        </a:spcBef>
                        <a:spcAft>
                          <a:spcPts val="0"/>
                        </a:spcAft>
                        <a:buNone/>
                      </a:pPr>
                      <a:r>
                        <a:rPr lang="en"/>
                        <a:t>94.13%</a:t>
                      </a:r>
                      <a:endParaRPr/>
                    </a:p>
                  </a:txBody>
                  <a:tcPr marT="91425" marB="91425" marR="91425" marL="91425"/>
                </a:tc>
                <a:tc>
                  <a:txBody>
                    <a:bodyPr/>
                    <a:lstStyle/>
                    <a:p>
                      <a:pPr indent="0" lvl="0" marL="0" rtl="0" algn="l">
                        <a:spcBef>
                          <a:spcPts val="0"/>
                        </a:spcBef>
                        <a:spcAft>
                          <a:spcPts val="0"/>
                        </a:spcAft>
                        <a:buNone/>
                      </a:pPr>
                      <a:r>
                        <a:rPr lang="en"/>
                        <a:t>6.17%</a:t>
                      </a:r>
                      <a:endParaRPr/>
                    </a:p>
                  </a:txBody>
                  <a:tcPr marT="91425" marB="91425" marR="91425" marL="91425"/>
                </a:tc>
                <a:tc>
                  <a:txBody>
                    <a:bodyPr/>
                    <a:lstStyle/>
                    <a:p>
                      <a:pPr indent="0" lvl="0" marL="0" rtl="0" algn="l">
                        <a:spcBef>
                          <a:spcPts val="0"/>
                        </a:spcBef>
                        <a:spcAft>
                          <a:spcPts val="0"/>
                        </a:spcAft>
                        <a:buNone/>
                      </a:pPr>
                      <a:r>
                        <a:rPr lang="en"/>
                        <a:t>75.98%</a:t>
                      </a:r>
                      <a:endParaRPr/>
                    </a:p>
                  </a:txBody>
                  <a:tcPr marT="91425" marB="91425" marR="91425" marL="91425"/>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pic>
        <p:nvPicPr>
          <p:cNvPr id="190" name="Google Shape;190;p27"/>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91" name="Google Shape;191;p27"/>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92" name="Google Shape;192;p27"/>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6"/>
            </a:pPr>
            <a:r>
              <a:rPr b="1" lang="en" sz="2700">
                <a:latin typeface="Rubik"/>
                <a:ea typeface="Rubik"/>
                <a:cs typeface="Rubik"/>
                <a:sym typeface="Rubik"/>
              </a:rPr>
              <a:t>Evaluation</a:t>
            </a:r>
            <a:endParaRPr b="1" sz="2700">
              <a:latin typeface="Rubik"/>
              <a:ea typeface="Rubik"/>
              <a:cs typeface="Rubik"/>
              <a:sym typeface="Rubik"/>
            </a:endParaRPr>
          </a:p>
        </p:txBody>
      </p:sp>
      <p:sp>
        <p:nvSpPr>
          <p:cNvPr id="193" name="Google Shape;193;p27"/>
          <p:cNvSpPr txBox="1"/>
          <p:nvPr/>
        </p:nvSpPr>
        <p:spPr>
          <a:xfrm>
            <a:off x="340500" y="1335962"/>
            <a:ext cx="8463000" cy="26292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Evaluation bertujuan untuk mengukur dan membandingkan performa model </a:t>
            </a:r>
            <a:r>
              <a:rPr i="1" lang="en" sz="1100">
                <a:solidFill>
                  <a:schemeClr val="dk1"/>
                </a:solidFill>
              </a:rPr>
              <a:t>Logistic Regression</a:t>
            </a:r>
            <a:r>
              <a:rPr lang="en" sz="1100">
                <a:solidFill>
                  <a:schemeClr val="dk1"/>
                </a:solidFill>
              </a:rPr>
              <a:t> dan </a:t>
            </a:r>
            <a:r>
              <a:rPr i="1" lang="en" sz="1100">
                <a:solidFill>
                  <a:schemeClr val="dk1"/>
                </a:solidFill>
              </a:rPr>
              <a:t>Random Forest</a:t>
            </a:r>
            <a:r>
              <a:rPr lang="en" sz="1100">
                <a:solidFill>
                  <a:schemeClr val="dk1"/>
                </a:solidFill>
              </a:rPr>
              <a:t> secara objektif menggunakan 20% data uji yang belum pernah dilihat sebelumnya untuk menentukan model mana yang terbaik.</a:t>
            </a:r>
            <a:endParaRPr sz="1100">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Metrik Evaluasi</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Performa model diukur berdasarkan metrik klasifikasi utama berikut:</a:t>
            </a:r>
            <a:endParaRPr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Accuracy</a:t>
            </a:r>
            <a:r>
              <a:rPr lang="en" sz="1100">
                <a:solidFill>
                  <a:schemeClr val="dk1"/>
                </a:solidFill>
              </a:rPr>
              <a:t>: Persentase total prediksi yang benar.</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Precision (Bad Loan)</a:t>
            </a:r>
            <a:r>
              <a:rPr lang="en" sz="1100">
                <a:solidFill>
                  <a:schemeClr val="dk1"/>
                </a:solidFill>
              </a:rPr>
              <a:t>: Dari semua yang diprediksi "Bad Loan", seberapa banyak yang benar. Penting untuk mengurangi risiko salah menolak nasabah potensial.</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Recall (Bad Loan)</a:t>
            </a:r>
            <a:r>
              <a:rPr lang="en" sz="1100">
                <a:solidFill>
                  <a:schemeClr val="dk1"/>
                </a:solidFill>
              </a:rPr>
              <a:t>: Dari semua "Bad Loan" yang sebenarnya, seberapa banyak yang berhasil diidentifikasi. Penting untuk meminimalkan kerugian.</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b="1" lang="en" sz="1100">
                <a:solidFill>
                  <a:schemeClr val="dk1"/>
                </a:solidFill>
              </a:rPr>
              <a:t>ROC-AUC</a:t>
            </a:r>
            <a:r>
              <a:rPr lang="en" sz="1100">
                <a:solidFill>
                  <a:schemeClr val="dk1"/>
                </a:solidFill>
              </a:rPr>
              <a:t>: Kemampuan model secara keseluruhan dalam membedakan antara "Good Loan" dan "Bad Loan".</a:t>
            </a:r>
            <a:endParaRPr sz="2000">
              <a:latin typeface="Rubik"/>
              <a:ea typeface="Rubik"/>
              <a:cs typeface="Rubik"/>
              <a:sym typeface="Rubik"/>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28"/>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99" name="Google Shape;199;p28"/>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200" name="Google Shape;200;p28"/>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7"/>
            </a:pPr>
            <a:r>
              <a:rPr b="1" lang="en" sz="2700">
                <a:latin typeface="Rubik"/>
                <a:ea typeface="Rubik"/>
                <a:cs typeface="Rubik"/>
                <a:sym typeface="Rubik"/>
              </a:rPr>
              <a:t>Conclusion</a:t>
            </a:r>
            <a:endParaRPr b="1" sz="2700">
              <a:latin typeface="Rubik"/>
              <a:ea typeface="Rubik"/>
              <a:cs typeface="Rubik"/>
              <a:sym typeface="Rubik"/>
            </a:endParaRPr>
          </a:p>
        </p:txBody>
      </p:sp>
      <p:sp>
        <p:nvSpPr>
          <p:cNvPr id="201" name="Google Shape;201;p28"/>
          <p:cNvSpPr txBox="1"/>
          <p:nvPr/>
        </p:nvSpPr>
        <p:spPr>
          <a:xfrm>
            <a:off x="340500" y="1335962"/>
            <a:ext cx="8463000" cy="34179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100">
                <a:solidFill>
                  <a:srgbClr val="1B1C1D"/>
                </a:solidFill>
              </a:rPr>
              <a:t>Proyek ini berhasil mengembangkan model </a:t>
            </a:r>
            <a:r>
              <a:rPr i="1" lang="en" sz="1100">
                <a:solidFill>
                  <a:srgbClr val="1B1C1D"/>
                </a:solidFill>
              </a:rPr>
              <a:t>machine learning</a:t>
            </a:r>
            <a:r>
              <a:rPr lang="en" sz="1100">
                <a:solidFill>
                  <a:srgbClr val="1B1C1D"/>
                </a:solidFill>
              </a:rPr>
              <a:t> untuk memprediksi risiko kredit (credit risk) bagi sebuah perusahaan </a:t>
            </a:r>
            <a:r>
              <a:rPr i="1" lang="en" sz="1100">
                <a:solidFill>
                  <a:srgbClr val="1B1C1D"/>
                </a:solidFill>
              </a:rPr>
              <a:t>multifinance.</a:t>
            </a:r>
            <a:r>
              <a:rPr lang="en" sz="1100">
                <a:solidFill>
                  <a:srgbClr val="1B1C1D"/>
                </a:solidFill>
              </a:rPr>
              <a:t> Setelah melalui tahapan </a:t>
            </a:r>
            <a:r>
              <a:rPr i="1" lang="en" sz="1100">
                <a:solidFill>
                  <a:srgbClr val="1B1C1D"/>
                </a:solidFill>
              </a:rPr>
              <a:t>Data Understanding, EDA, Data Preparation,</a:t>
            </a:r>
            <a:r>
              <a:rPr lang="en" sz="1100">
                <a:solidFill>
                  <a:srgbClr val="1B1C1D"/>
                </a:solidFill>
              </a:rPr>
              <a:t> dan </a:t>
            </a:r>
            <a:r>
              <a:rPr i="1" lang="en" sz="1100">
                <a:solidFill>
                  <a:srgbClr val="1B1C1D"/>
                </a:solidFill>
              </a:rPr>
              <a:t>Modelling</a:t>
            </a:r>
            <a:r>
              <a:rPr lang="en" sz="1100">
                <a:solidFill>
                  <a:srgbClr val="1B1C1D"/>
                </a:solidFill>
              </a:rPr>
              <a:t>, dua model yaitu </a:t>
            </a:r>
            <a:r>
              <a:rPr b="1" lang="en" sz="1100">
                <a:solidFill>
                  <a:srgbClr val="1B1C1D"/>
                </a:solidFill>
              </a:rPr>
              <a:t>Logistic Regression</a:t>
            </a:r>
            <a:r>
              <a:rPr lang="en" sz="1100">
                <a:solidFill>
                  <a:srgbClr val="1B1C1D"/>
                </a:solidFill>
              </a:rPr>
              <a:t> dan </a:t>
            </a:r>
            <a:r>
              <a:rPr b="1" lang="en" sz="1100">
                <a:solidFill>
                  <a:srgbClr val="1B1C1D"/>
                </a:solidFill>
              </a:rPr>
              <a:t>Random Forest</a:t>
            </a:r>
            <a:r>
              <a:rPr lang="en" sz="1100">
                <a:solidFill>
                  <a:srgbClr val="1B1C1D"/>
                </a:solidFill>
              </a:rPr>
              <a:t> telah dilatih dan dievaluasi.</a:t>
            </a:r>
            <a:endParaRPr sz="1100">
              <a:solidFill>
                <a:srgbClr val="1B1C1D"/>
              </a:solidFill>
            </a:endParaRPr>
          </a:p>
          <a:p>
            <a:pPr indent="0" lvl="0" marL="0" rtl="0" algn="l">
              <a:lnSpc>
                <a:spcPct val="115000"/>
              </a:lnSpc>
              <a:spcBef>
                <a:spcPts val="1200"/>
              </a:spcBef>
              <a:spcAft>
                <a:spcPts val="0"/>
              </a:spcAft>
              <a:buClr>
                <a:schemeClr val="dk1"/>
              </a:buClr>
              <a:buSzPts val="1100"/>
              <a:buFont typeface="Arial"/>
              <a:buNone/>
            </a:pPr>
            <a:r>
              <a:rPr b="1" lang="en" sz="1300">
                <a:solidFill>
                  <a:srgbClr val="1B1C1D"/>
                </a:solidFill>
              </a:rPr>
              <a:t>Model Pilihan</a:t>
            </a:r>
            <a:endParaRPr b="1" sz="1300">
              <a:solidFill>
                <a:srgbClr val="1B1C1D"/>
              </a:solidFill>
            </a:endParaRPr>
          </a:p>
          <a:p>
            <a:pPr indent="0" lvl="0" marL="0" rtl="0" algn="l">
              <a:lnSpc>
                <a:spcPct val="115000"/>
              </a:lnSpc>
              <a:spcBef>
                <a:spcPts val="600"/>
              </a:spcBef>
              <a:spcAft>
                <a:spcPts val="0"/>
              </a:spcAft>
              <a:buClr>
                <a:schemeClr val="dk1"/>
              </a:buClr>
              <a:buSzPts val="1100"/>
              <a:buFont typeface="Arial"/>
              <a:buNone/>
            </a:pPr>
            <a:r>
              <a:rPr lang="en" sz="1100">
                <a:solidFill>
                  <a:srgbClr val="1B1C1D"/>
                </a:solidFill>
              </a:rPr>
              <a:t>Berdasarkan hasil evaluasi, </a:t>
            </a:r>
            <a:r>
              <a:rPr b="1" lang="en" sz="1100">
                <a:solidFill>
                  <a:srgbClr val="1B1C1D"/>
                </a:solidFill>
              </a:rPr>
              <a:t>Random Forest Classifier direkomendasikan sebagai model pilihan</a:t>
            </a:r>
            <a:r>
              <a:rPr lang="en" sz="1100">
                <a:solidFill>
                  <a:srgbClr val="1B1C1D"/>
                </a:solidFill>
              </a:rPr>
              <a:t>. Meskipun memiliki akurasi yang serupa dengan Logistic Regression, Random Forest menunjukkan performa keseluruhan yang lebih unggul, terutama pada metrik </a:t>
            </a:r>
            <a:r>
              <a:rPr b="1" lang="en" sz="1100">
                <a:solidFill>
                  <a:srgbClr val="1B1C1D"/>
                </a:solidFill>
              </a:rPr>
              <a:t>ROC-AUC (75.98%)</a:t>
            </a:r>
            <a:r>
              <a:rPr lang="en" sz="1100">
                <a:solidFill>
                  <a:srgbClr val="1B1C1D"/>
                </a:solidFill>
              </a:rPr>
              <a:t>, yang menandakan kemampuan lebih baik dalam membedakan antara pinjaman baik dan buruk.</a:t>
            </a:r>
            <a:endParaRPr sz="1100">
              <a:solidFill>
                <a:srgbClr val="1B1C1D"/>
              </a:solidFill>
            </a:endParaRPr>
          </a:p>
          <a:p>
            <a:pPr indent="0" lvl="0" marL="0" rtl="0" algn="l">
              <a:lnSpc>
                <a:spcPct val="115000"/>
              </a:lnSpc>
              <a:spcBef>
                <a:spcPts val="1200"/>
              </a:spcBef>
              <a:spcAft>
                <a:spcPts val="0"/>
              </a:spcAft>
              <a:buClr>
                <a:schemeClr val="dk1"/>
              </a:buClr>
              <a:buSzPts val="1100"/>
              <a:buFont typeface="Arial"/>
              <a:buNone/>
            </a:pPr>
            <a:r>
              <a:rPr b="1" lang="en" sz="1300">
                <a:solidFill>
                  <a:srgbClr val="1B1C1D"/>
                </a:solidFill>
              </a:rPr>
              <a:t>Temuan Utama dan Tantangan</a:t>
            </a:r>
            <a:endParaRPr b="1" sz="1300">
              <a:solidFill>
                <a:srgbClr val="1B1C1D"/>
              </a:solidFill>
            </a:endParaRPr>
          </a:p>
          <a:p>
            <a:pPr indent="-298450" lvl="0" marL="457200" rtl="0" algn="l">
              <a:lnSpc>
                <a:spcPct val="115000"/>
              </a:lnSpc>
              <a:spcBef>
                <a:spcPts val="600"/>
              </a:spcBef>
              <a:spcAft>
                <a:spcPts val="0"/>
              </a:spcAft>
              <a:buClr>
                <a:srgbClr val="1B1C1D"/>
              </a:buClr>
              <a:buSzPts val="1100"/>
              <a:buChar char="●"/>
            </a:pPr>
            <a:r>
              <a:rPr b="1" lang="en" sz="1100">
                <a:solidFill>
                  <a:srgbClr val="1B1C1D"/>
                </a:solidFill>
              </a:rPr>
              <a:t>Tantangan </a:t>
            </a:r>
            <a:r>
              <a:rPr b="1" i="1" lang="en" sz="1100">
                <a:solidFill>
                  <a:srgbClr val="1B1C1D"/>
                </a:solidFill>
              </a:rPr>
              <a:t>Data Leakage</a:t>
            </a:r>
            <a:r>
              <a:rPr lang="en" sz="1100">
                <a:solidFill>
                  <a:srgbClr val="1B1C1D"/>
                </a:solidFill>
              </a:rPr>
              <a:t>: Tantangan terbesar dalam proyek ini adalah adanya </a:t>
            </a:r>
            <a:r>
              <a:rPr b="1" lang="en" sz="1100">
                <a:solidFill>
                  <a:srgbClr val="1B1C1D"/>
                </a:solidFill>
              </a:rPr>
              <a:t>kebocoran data (</a:t>
            </a:r>
            <a:r>
              <a:rPr b="1" i="1" lang="en" sz="1100">
                <a:solidFill>
                  <a:srgbClr val="1B1C1D"/>
                </a:solidFill>
              </a:rPr>
              <a:t>data leakage</a:t>
            </a:r>
            <a:r>
              <a:rPr b="1" lang="en" sz="1100">
                <a:solidFill>
                  <a:srgbClr val="1B1C1D"/>
                </a:solidFill>
              </a:rPr>
              <a:t>)</a:t>
            </a:r>
            <a:r>
              <a:rPr lang="en" sz="1100">
                <a:solidFill>
                  <a:srgbClr val="1B1C1D"/>
                </a:solidFill>
              </a:rPr>
              <a:t> yang awalnya menghasilkan akurasi tidak realistis (99%). Masalah ini berhasil diatasi dengan menghapus fitur-fitur yang membocorkan informasi masa depan (seperti </a:t>
            </a:r>
            <a:r>
              <a:rPr lang="en" sz="1100">
                <a:solidFill>
                  <a:srgbClr val="575B5F"/>
                </a:solidFill>
                <a:highlight>
                  <a:srgbClr val="E9EEF6"/>
                </a:highlight>
              </a:rPr>
              <a:t>total_pymnt</a:t>
            </a:r>
            <a:r>
              <a:rPr lang="en" sz="1100">
                <a:solidFill>
                  <a:srgbClr val="1B1C1D"/>
                </a:solidFill>
              </a:rPr>
              <a:t> dan </a:t>
            </a:r>
            <a:r>
              <a:rPr lang="en" sz="1100">
                <a:solidFill>
                  <a:srgbClr val="575B5F"/>
                </a:solidFill>
                <a:highlight>
                  <a:srgbClr val="E9EEF6"/>
                </a:highlight>
              </a:rPr>
              <a:t>recoveries</a:t>
            </a:r>
            <a:r>
              <a:rPr lang="en" sz="1100">
                <a:solidFill>
                  <a:srgbClr val="1B1C1D"/>
                </a:solidFill>
              </a:rPr>
              <a:t>), sehingga evaluasi model menjadi lebih valid.</a:t>
            </a:r>
            <a:endParaRPr sz="1100">
              <a:solidFill>
                <a:srgbClr val="1B1C1D"/>
              </a:solidFill>
            </a:endParaRPr>
          </a:p>
          <a:p>
            <a:pPr indent="-298450" lvl="0" marL="457200" rtl="0" algn="l">
              <a:lnSpc>
                <a:spcPct val="115000"/>
              </a:lnSpc>
              <a:spcBef>
                <a:spcPts val="0"/>
              </a:spcBef>
              <a:spcAft>
                <a:spcPts val="0"/>
              </a:spcAft>
              <a:buClr>
                <a:srgbClr val="1B1C1D"/>
              </a:buClr>
              <a:buSzPts val="1100"/>
              <a:buChar char="●"/>
            </a:pPr>
            <a:r>
              <a:rPr b="1" i="1" lang="en" sz="1100">
                <a:solidFill>
                  <a:srgbClr val="1B1C1D"/>
                </a:solidFill>
              </a:rPr>
              <a:t>Recall</a:t>
            </a:r>
            <a:r>
              <a:rPr b="1" lang="en" sz="1100">
                <a:solidFill>
                  <a:srgbClr val="1B1C1D"/>
                </a:solidFill>
              </a:rPr>
              <a:t> Rendah Akibat Data Tidak Seimbang</a:t>
            </a:r>
            <a:r>
              <a:rPr lang="en" sz="1100">
                <a:solidFill>
                  <a:srgbClr val="1B1C1D"/>
                </a:solidFill>
              </a:rPr>
              <a:t>: Kelemahan utama dari model akhir adalah </a:t>
            </a:r>
            <a:r>
              <a:rPr b="1" lang="en" sz="1100">
                <a:solidFill>
                  <a:srgbClr val="1B1C1D"/>
                </a:solidFill>
              </a:rPr>
              <a:t>nilai </a:t>
            </a:r>
            <a:r>
              <a:rPr b="1" i="1" lang="en" sz="1100">
                <a:solidFill>
                  <a:srgbClr val="1B1C1D"/>
                </a:solidFill>
              </a:rPr>
              <a:t>recall</a:t>
            </a:r>
            <a:r>
              <a:rPr b="1" lang="en" sz="1100">
                <a:solidFill>
                  <a:srgbClr val="1B1C1D"/>
                </a:solidFill>
              </a:rPr>
              <a:t> yang rendah</a:t>
            </a:r>
            <a:r>
              <a:rPr lang="en" sz="1100">
                <a:solidFill>
                  <a:srgbClr val="1B1C1D"/>
                </a:solidFill>
              </a:rPr>
              <a:t> untuk kelas "Bad Loan". Hal ini disebabkan oleh sifat data yang tidak seimbang (81% "Good Loan" vs 19% "Bad Loan"), yang membuat model kesulitan mengidentifikasi semua pinjaman berisiko.</a:t>
            </a:r>
            <a:endParaRPr sz="2000">
              <a:latin typeface="Rubik"/>
              <a:ea typeface="Rubik"/>
              <a:cs typeface="Rubik"/>
              <a:sym typeface="Rubik"/>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pic>
        <p:nvPicPr>
          <p:cNvPr id="206" name="Google Shape;206;p29"/>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207" name="Google Shape;207;p29"/>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208" name="Google Shape;208;p29"/>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7"/>
            </a:pPr>
            <a:r>
              <a:rPr b="1" lang="en" sz="2700">
                <a:latin typeface="Rubik"/>
                <a:ea typeface="Rubik"/>
                <a:cs typeface="Rubik"/>
                <a:sym typeface="Rubik"/>
              </a:rPr>
              <a:t>Conclusion</a:t>
            </a:r>
            <a:endParaRPr b="1" sz="2700">
              <a:latin typeface="Rubik"/>
              <a:ea typeface="Rubik"/>
              <a:cs typeface="Rubik"/>
              <a:sym typeface="Rubik"/>
            </a:endParaRPr>
          </a:p>
        </p:txBody>
      </p:sp>
      <p:sp>
        <p:nvSpPr>
          <p:cNvPr id="209" name="Google Shape;209;p29"/>
          <p:cNvSpPr txBox="1"/>
          <p:nvPr/>
        </p:nvSpPr>
        <p:spPr>
          <a:xfrm>
            <a:off x="340500" y="1335962"/>
            <a:ext cx="8463000" cy="18294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solidFill>
                  <a:srgbClr val="1B1C1D"/>
                </a:solidFill>
              </a:rPr>
              <a:t>Rekomendasi dan Langkah Selanjutnya</a:t>
            </a:r>
            <a:endParaRPr b="1" sz="1300">
              <a:solidFill>
                <a:srgbClr val="1B1C1D"/>
              </a:solidFill>
            </a:endParaRPr>
          </a:p>
          <a:p>
            <a:pPr indent="-298450" lvl="0" marL="457200" rtl="0" algn="l">
              <a:lnSpc>
                <a:spcPct val="115000"/>
              </a:lnSpc>
              <a:spcBef>
                <a:spcPts val="600"/>
              </a:spcBef>
              <a:spcAft>
                <a:spcPts val="0"/>
              </a:spcAft>
              <a:buClr>
                <a:srgbClr val="1B1C1D"/>
              </a:buClr>
              <a:buSzPts val="1100"/>
              <a:buAutoNum type="arabicPeriod"/>
            </a:pPr>
            <a:r>
              <a:rPr b="1" lang="en" sz="1100">
                <a:solidFill>
                  <a:srgbClr val="1B1C1D"/>
                </a:solidFill>
              </a:rPr>
              <a:t>Untuk Implementasi Saat Ini</a:t>
            </a:r>
            <a:r>
              <a:rPr lang="en" sz="1100">
                <a:solidFill>
                  <a:srgbClr val="1B1C1D"/>
                </a:solidFill>
              </a:rPr>
              <a:t>: Model </a:t>
            </a:r>
            <a:r>
              <a:rPr b="1" lang="en" sz="1100">
                <a:solidFill>
                  <a:srgbClr val="1B1C1D"/>
                </a:solidFill>
              </a:rPr>
              <a:t>Random Forest</a:t>
            </a:r>
            <a:r>
              <a:rPr lang="en" sz="1100">
                <a:solidFill>
                  <a:srgbClr val="1B1C1D"/>
                </a:solidFill>
              </a:rPr>
              <a:t> dapat digunakan sebagai alat bantu awal untuk tim penilai kredit, dengan catatan bahwa model ini lebih andal dalam mengonfirmasi pinjaman yang baik daripada mendeteksi pinjaman yang buruk.</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Untuk Pengembangan Lanjutan</a:t>
            </a:r>
            <a:r>
              <a:rPr lang="en" sz="1100">
                <a:solidFill>
                  <a:srgbClr val="1B1C1D"/>
                </a:solidFill>
              </a:rPr>
              <a:t>: Sangat disarankan untuk menerapkan teknik penanganan data tidak seimbang, seperti </a:t>
            </a:r>
            <a:r>
              <a:rPr b="1" lang="en" sz="1100">
                <a:solidFill>
                  <a:srgbClr val="1B1C1D"/>
                </a:solidFill>
              </a:rPr>
              <a:t>SMOTE (</a:t>
            </a:r>
            <a:r>
              <a:rPr b="1" i="1" lang="en" sz="1100">
                <a:solidFill>
                  <a:srgbClr val="1B1C1D"/>
                </a:solidFill>
              </a:rPr>
              <a:t>oversampling</a:t>
            </a:r>
            <a:r>
              <a:rPr b="1" lang="en" sz="1100">
                <a:solidFill>
                  <a:srgbClr val="1B1C1D"/>
                </a:solidFill>
              </a:rPr>
              <a:t>)</a:t>
            </a:r>
            <a:r>
              <a:rPr lang="en" sz="1100">
                <a:solidFill>
                  <a:srgbClr val="1B1C1D"/>
                </a:solidFill>
              </a:rPr>
              <a:t>, pada data latih. Tujuannya adalah untuk meningkatkan </a:t>
            </a:r>
            <a:r>
              <a:rPr i="1" lang="en" sz="1100">
                <a:solidFill>
                  <a:srgbClr val="1B1C1D"/>
                </a:solidFill>
              </a:rPr>
              <a:t>recall</a:t>
            </a:r>
            <a:r>
              <a:rPr lang="en" sz="1100">
                <a:solidFill>
                  <a:srgbClr val="1B1C1D"/>
                </a:solidFill>
              </a:rPr>
              <a:t>, sehingga kemampuan model dalam mendeteksi pinjaman yang berisiko gagal bayar dapat ditingkatkan, yang pada akhirnya akan mengurangi potensi kerugian perusahaan.</a:t>
            </a:r>
            <a:endParaRPr sz="1100">
              <a:solidFill>
                <a:srgbClr val="1B1C1D"/>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19FAB"/>
        </a:solidFill>
      </p:bgPr>
    </p:bg>
    <p:spTree>
      <p:nvGrpSpPr>
        <p:cNvPr id="213" name="Shape 213"/>
        <p:cNvGrpSpPr/>
        <p:nvPr/>
      </p:nvGrpSpPr>
      <p:grpSpPr>
        <a:xfrm>
          <a:off x="0" y="0"/>
          <a:ext cx="0" cy="0"/>
          <a:chOff x="0" y="0"/>
          <a:chExt cx="0" cy="0"/>
        </a:xfrm>
      </p:grpSpPr>
      <p:pic>
        <p:nvPicPr>
          <p:cNvPr id="214" name="Google Shape;214;p30"/>
          <p:cNvPicPr preferRelativeResize="0"/>
          <p:nvPr/>
        </p:nvPicPr>
        <p:blipFill>
          <a:blip r:embed="rId3">
            <a:alphaModFix amt="10000"/>
          </a:blip>
          <a:stretch>
            <a:fillRect/>
          </a:stretch>
        </p:blipFill>
        <p:spPr>
          <a:xfrm>
            <a:off x="0" y="0"/>
            <a:ext cx="9144001" cy="5143501"/>
          </a:xfrm>
          <a:prstGeom prst="rect">
            <a:avLst/>
          </a:prstGeom>
          <a:noFill/>
          <a:ln>
            <a:noFill/>
          </a:ln>
        </p:spPr>
      </p:pic>
      <p:pic>
        <p:nvPicPr>
          <p:cNvPr id="215" name="Google Shape;215;p30"/>
          <p:cNvPicPr preferRelativeResize="0"/>
          <p:nvPr/>
        </p:nvPicPr>
        <p:blipFill rotWithShape="1">
          <a:blip r:embed="rId4">
            <a:alphaModFix/>
          </a:blip>
          <a:srcRect b="0" l="0" r="0" t="0"/>
          <a:stretch/>
        </p:blipFill>
        <p:spPr>
          <a:xfrm>
            <a:off x="2895425" y="4262625"/>
            <a:ext cx="1399901" cy="541300"/>
          </a:xfrm>
          <a:prstGeom prst="rect">
            <a:avLst/>
          </a:prstGeom>
          <a:noFill/>
          <a:ln>
            <a:noFill/>
          </a:ln>
        </p:spPr>
      </p:pic>
      <p:sp>
        <p:nvSpPr>
          <p:cNvPr id="216" name="Google Shape;216;p30"/>
          <p:cNvSpPr txBox="1"/>
          <p:nvPr/>
        </p:nvSpPr>
        <p:spPr>
          <a:xfrm>
            <a:off x="2376000" y="1939850"/>
            <a:ext cx="4392000" cy="877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4500">
                <a:solidFill>
                  <a:schemeClr val="lt1"/>
                </a:solidFill>
                <a:latin typeface="Rubik"/>
                <a:ea typeface="Rubik"/>
                <a:cs typeface="Rubik"/>
                <a:sym typeface="Rubik"/>
              </a:rPr>
              <a:t>Thank You</a:t>
            </a:r>
            <a:endParaRPr sz="2000">
              <a:solidFill>
                <a:schemeClr val="lt1"/>
              </a:solidFill>
              <a:latin typeface="Rubik"/>
              <a:ea typeface="Rubik"/>
              <a:cs typeface="Rubik"/>
              <a:sym typeface="Rubik"/>
            </a:endParaRPr>
          </a:p>
        </p:txBody>
      </p:sp>
      <p:sp>
        <p:nvSpPr>
          <p:cNvPr id="217" name="Google Shape;217;p30"/>
          <p:cNvSpPr txBox="1"/>
          <p:nvPr/>
        </p:nvSpPr>
        <p:spPr>
          <a:xfrm>
            <a:off x="4314750" y="4248575"/>
            <a:ext cx="4578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lt1"/>
                </a:solidFill>
                <a:latin typeface="Rubik SemiBold"/>
                <a:ea typeface="Rubik SemiBold"/>
                <a:cs typeface="Rubik SemiBold"/>
                <a:sym typeface="Rubik SemiBold"/>
              </a:rPr>
              <a:t>X</a:t>
            </a:r>
            <a:endParaRPr sz="3000">
              <a:solidFill>
                <a:schemeClr val="lt1"/>
              </a:solidFill>
              <a:latin typeface="Rubik SemiBold"/>
              <a:ea typeface="Rubik SemiBold"/>
              <a:cs typeface="Rubik SemiBold"/>
              <a:sym typeface="Rubik SemiBold"/>
            </a:endParaRPr>
          </a:p>
        </p:txBody>
      </p:sp>
      <p:pic>
        <p:nvPicPr>
          <p:cNvPr id="218" name="Google Shape;218;p30"/>
          <p:cNvPicPr preferRelativeResize="0"/>
          <p:nvPr/>
        </p:nvPicPr>
        <p:blipFill rotWithShape="1">
          <a:blip r:embed="rId5">
            <a:alphaModFix/>
          </a:blip>
          <a:srcRect b="2079" l="0" r="0" t="2079"/>
          <a:stretch/>
        </p:blipFill>
        <p:spPr>
          <a:xfrm>
            <a:off x="4871775" y="4310625"/>
            <a:ext cx="1525884" cy="541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id="66" name="Google Shape;66;p14"/>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67" name="Google Shape;67;p14"/>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68" name="Google Shape;68;p14"/>
          <p:cNvSpPr/>
          <p:nvPr/>
        </p:nvSpPr>
        <p:spPr>
          <a:xfrm>
            <a:off x="0" y="0"/>
            <a:ext cx="4572000" cy="5143500"/>
          </a:xfrm>
          <a:prstGeom prst="rect">
            <a:avLst/>
          </a:prstGeom>
          <a:solidFill>
            <a:srgbClr val="019FAB">
              <a:alpha val="4745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14"/>
          <p:cNvSpPr/>
          <p:nvPr/>
        </p:nvSpPr>
        <p:spPr>
          <a:xfrm>
            <a:off x="1033575" y="470775"/>
            <a:ext cx="2431800" cy="32988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ubik Medium"/>
              <a:ea typeface="Rubik Medium"/>
              <a:cs typeface="Rubik Medium"/>
              <a:sym typeface="Rubik Medium"/>
            </a:endParaRPr>
          </a:p>
        </p:txBody>
      </p:sp>
      <p:sp>
        <p:nvSpPr>
          <p:cNvPr id="70" name="Google Shape;70;p14"/>
          <p:cNvSpPr txBox="1"/>
          <p:nvPr/>
        </p:nvSpPr>
        <p:spPr>
          <a:xfrm>
            <a:off x="5091400" y="959175"/>
            <a:ext cx="3504600" cy="492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lang="en" sz="2000">
                <a:latin typeface="Rubik SemiBold"/>
                <a:ea typeface="Rubik SemiBold"/>
                <a:cs typeface="Rubik SemiBold"/>
                <a:sym typeface="Rubik SemiBold"/>
              </a:rPr>
              <a:t>Nabilah Shamid</a:t>
            </a:r>
            <a:endParaRPr b="0" i="0" sz="2000" u="none" cap="none" strike="noStrike">
              <a:solidFill>
                <a:srgbClr val="000000"/>
              </a:solidFill>
              <a:latin typeface="Rubik SemiBold"/>
              <a:ea typeface="Rubik SemiBold"/>
              <a:cs typeface="Rubik SemiBold"/>
              <a:sym typeface="Rubik SemiBold"/>
            </a:endParaRPr>
          </a:p>
        </p:txBody>
      </p:sp>
      <p:sp>
        <p:nvSpPr>
          <p:cNvPr id="71" name="Google Shape;71;p14"/>
          <p:cNvSpPr txBox="1"/>
          <p:nvPr/>
        </p:nvSpPr>
        <p:spPr>
          <a:xfrm>
            <a:off x="5294775" y="4560675"/>
            <a:ext cx="3740100" cy="4002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400"/>
              <a:buFont typeface="Arial"/>
              <a:buNone/>
            </a:pPr>
            <a:r>
              <a:t/>
            </a:r>
            <a:endParaRPr b="1" i="0" sz="1400" u="none" cap="none" strike="noStrike">
              <a:solidFill>
                <a:srgbClr val="FF0000"/>
              </a:solidFill>
              <a:latin typeface="Rubik"/>
              <a:ea typeface="Rubik"/>
              <a:cs typeface="Rubik"/>
              <a:sym typeface="Rubik"/>
            </a:endParaRPr>
          </a:p>
        </p:txBody>
      </p:sp>
      <p:sp>
        <p:nvSpPr>
          <p:cNvPr id="72" name="Google Shape;72;p14"/>
          <p:cNvSpPr txBox="1"/>
          <p:nvPr/>
        </p:nvSpPr>
        <p:spPr>
          <a:xfrm>
            <a:off x="5091400" y="1451775"/>
            <a:ext cx="3504600" cy="800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2000"/>
              <a:buFont typeface="Arial"/>
              <a:buNone/>
            </a:pPr>
            <a:r>
              <a:rPr lang="en" sz="2000">
                <a:solidFill>
                  <a:srgbClr val="019FAB"/>
                </a:solidFill>
                <a:latin typeface="Rubik SemiBold"/>
                <a:ea typeface="Rubik SemiBold"/>
                <a:cs typeface="Rubik SemiBold"/>
                <a:sym typeface="Rubik SemiBold"/>
              </a:rPr>
              <a:t>Machine Learning &amp; Data Science Enthusiast</a:t>
            </a:r>
            <a:endParaRPr b="0" i="0" sz="2000" u="none" cap="none" strike="noStrike">
              <a:solidFill>
                <a:srgbClr val="019FAB"/>
              </a:solidFill>
              <a:latin typeface="Rubik SemiBold"/>
              <a:ea typeface="Rubik SemiBold"/>
              <a:cs typeface="Rubik SemiBold"/>
              <a:sym typeface="Rubik SemiBold"/>
            </a:endParaRPr>
          </a:p>
        </p:txBody>
      </p:sp>
      <p:sp>
        <p:nvSpPr>
          <p:cNvPr id="73" name="Google Shape;73;p14"/>
          <p:cNvSpPr txBox="1"/>
          <p:nvPr/>
        </p:nvSpPr>
        <p:spPr>
          <a:xfrm>
            <a:off x="5273050" y="2374875"/>
            <a:ext cx="3141300" cy="25860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rgbClr val="000000"/>
              </a:buClr>
              <a:buSzPts val="2000"/>
              <a:buFont typeface="Arial"/>
              <a:buNone/>
            </a:pPr>
            <a:r>
              <a:rPr lang="en" sz="1200">
                <a:latin typeface="Rubik Medium"/>
                <a:ea typeface="Rubik Medium"/>
                <a:cs typeface="Rubik Medium"/>
                <a:sym typeface="Rubik Medium"/>
              </a:rPr>
              <a:t>An Informatics Engineering Student passionate about technology, data, and machine learning. Experienced in public speaking as an MC and skilled in communication and public relations. Enthusiastic about learning and growth, with a strong foundation in data science, machine learning, and artificial intelligence.</a:t>
            </a:r>
            <a:endParaRPr b="0" i="0" sz="1200" u="none" cap="none" strike="noStrike">
              <a:solidFill>
                <a:srgbClr val="000000"/>
              </a:solidFill>
              <a:latin typeface="Rubik Medium"/>
              <a:ea typeface="Rubik Medium"/>
              <a:cs typeface="Rubik Medium"/>
              <a:sym typeface="Rubik Medium"/>
            </a:endParaRPr>
          </a:p>
        </p:txBody>
      </p:sp>
      <p:sp>
        <p:nvSpPr>
          <p:cNvPr id="74" name="Google Shape;74;p14"/>
          <p:cNvSpPr txBox="1"/>
          <p:nvPr/>
        </p:nvSpPr>
        <p:spPr>
          <a:xfrm>
            <a:off x="1447819" y="3972886"/>
            <a:ext cx="2849400" cy="300300"/>
          </a:xfrm>
          <a:prstGeom prst="rect">
            <a:avLst/>
          </a:prstGeom>
          <a:noFill/>
          <a:ln>
            <a:noFill/>
          </a:ln>
        </p:spPr>
        <p:txBody>
          <a:bodyPr anchorCtr="0" anchor="t" bIns="74325" lIns="74325" spcFirstLastPara="1" rIns="74325" wrap="square" tIns="74325">
            <a:spAutoFit/>
          </a:bodyPr>
          <a:lstStyle/>
          <a:p>
            <a:pPr indent="0" lvl="0" marL="0" marR="0" rtl="0" algn="l">
              <a:lnSpc>
                <a:spcPct val="150000"/>
              </a:lnSpc>
              <a:spcBef>
                <a:spcPts val="0"/>
              </a:spcBef>
              <a:spcAft>
                <a:spcPts val="0"/>
              </a:spcAft>
              <a:buClr>
                <a:srgbClr val="000000"/>
              </a:buClr>
              <a:buSzPts val="1626"/>
              <a:buFont typeface="Arial"/>
              <a:buNone/>
            </a:pPr>
            <a:r>
              <a:rPr lang="en" sz="975">
                <a:latin typeface="Rubik Medium"/>
                <a:ea typeface="Rubik Medium"/>
                <a:cs typeface="Rubik Medium"/>
                <a:sym typeface="Rubik Medium"/>
              </a:rPr>
              <a:t>Palembang, South Sumatra</a:t>
            </a:r>
            <a:endParaRPr b="0" i="0" sz="975" u="none" cap="none" strike="noStrike">
              <a:solidFill>
                <a:srgbClr val="000000"/>
              </a:solidFill>
              <a:latin typeface="Rubik Medium"/>
              <a:ea typeface="Rubik Medium"/>
              <a:cs typeface="Rubik Medium"/>
              <a:sym typeface="Rubik Medium"/>
            </a:endParaRPr>
          </a:p>
        </p:txBody>
      </p:sp>
      <p:pic>
        <p:nvPicPr>
          <p:cNvPr id="75" name="Google Shape;75;p14"/>
          <p:cNvPicPr preferRelativeResize="0"/>
          <p:nvPr/>
        </p:nvPicPr>
        <p:blipFill rotWithShape="1">
          <a:blip r:embed="rId5">
            <a:alphaModFix/>
          </a:blip>
          <a:srcRect b="0" l="0" r="0" t="0"/>
          <a:stretch/>
        </p:blipFill>
        <p:spPr>
          <a:xfrm>
            <a:off x="1046136" y="4660618"/>
            <a:ext cx="300257" cy="300257"/>
          </a:xfrm>
          <a:prstGeom prst="rect">
            <a:avLst/>
          </a:prstGeom>
          <a:noFill/>
          <a:ln>
            <a:noFill/>
          </a:ln>
        </p:spPr>
      </p:pic>
      <p:pic>
        <p:nvPicPr>
          <p:cNvPr id="76" name="Google Shape;76;p14"/>
          <p:cNvPicPr preferRelativeResize="0"/>
          <p:nvPr/>
        </p:nvPicPr>
        <p:blipFill rotWithShape="1">
          <a:blip r:embed="rId6">
            <a:alphaModFix/>
          </a:blip>
          <a:srcRect b="0" l="0" r="0" t="0"/>
          <a:stretch/>
        </p:blipFill>
        <p:spPr>
          <a:xfrm>
            <a:off x="1033575" y="3960325"/>
            <a:ext cx="325378" cy="325378"/>
          </a:xfrm>
          <a:prstGeom prst="rect">
            <a:avLst/>
          </a:prstGeom>
          <a:noFill/>
          <a:ln>
            <a:noFill/>
          </a:ln>
        </p:spPr>
      </p:pic>
      <p:pic>
        <p:nvPicPr>
          <p:cNvPr id="77" name="Google Shape;77;p14"/>
          <p:cNvPicPr preferRelativeResize="0"/>
          <p:nvPr/>
        </p:nvPicPr>
        <p:blipFill rotWithShape="1">
          <a:blip r:embed="rId7">
            <a:alphaModFix/>
          </a:blip>
          <a:srcRect b="0" l="0" r="0" t="0"/>
          <a:stretch/>
        </p:blipFill>
        <p:spPr>
          <a:xfrm>
            <a:off x="1040727" y="4366035"/>
            <a:ext cx="300257" cy="214246"/>
          </a:xfrm>
          <a:prstGeom prst="rect">
            <a:avLst/>
          </a:prstGeom>
          <a:noFill/>
          <a:ln>
            <a:noFill/>
          </a:ln>
        </p:spPr>
      </p:pic>
      <p:sp>
        <p:nvSpPr>
          <p:cNvPr id="78" name="Google Shape;78;p14"/>
          <p:cNvSpPr txBox="1"/>
          <p:nvPr/>
        </p:nvSpPr>
        <p:spPr>
          <a:xfrm>
            <a:off x="1447819" y="4641390"/>
            <a:ext cx="2849400" cy="300300"/>
          </a:xfrm>
          <a:prstGeom prst="rect">
            <a:avLst/>
          </a:prstGeom>
          <a:noFill/>
          <a:ln>
            <a:noFill/>
          </a:ln>
        </p:spPr>
        <p:txBody>
          <a:bodyPr anchorCtr="0" anchor="t" bIns="74325" lIns="74325" spcFirstLastPara="1" rIns="74325" wrap="square" tIns="74325">
            <a:spAutoFit/>
          </a:bodyPr>
          <a:lstStyle/>
          <a:p>
            <a:pPr indent="0" lvl="0" marL="0" marR="0" rtl="0" algn="l">
              <a:lnSpc>
                <a:spcPct val="150000"/>
              </a:lnSpc>
              <a:spcBef>
                <a:spcPts val="0"/>
              </a:spcBef>
              <a:spcAft>
                <a:spcPts val="0"/>
              </a:spcAft>
              <a:buClr>
                <a:srgbClr val="000000"/>
              </a:buClr>
              <a:buSzPts val="1626"/>
              <a:buFont typeface="Arial"/>
              <a:buNone/>
            </a:pPr>
            <a:r>
              <a:rPr lang="en" sz="975">
                <a:latin typeface="Rubik Medium"/>
                <a:ea typeface="Rubik Medium"/>
                <a:cs typeface="Rubik Medium"/>
                <a:sym typeface="Rubik Medium"/>
              </a:rPr>
              <a:t>linkedin.com/in/nabilahshamid/</a:t>
            </a:r>
            <a:endParaRPr b="0" i="0" sz="975" u="none" cap="none" strike="noStrike">
              <a:solidFill>
                <a:srgbClr val="000000"/>
              </a:solidFill>
              <a:latin typeface="Rubik Medium"/>
              <a:ea typeface="Rubik Medium"/>
              <a:cs typeface="Rubik Medium"/>
              <a:sym typeface="Rubik Medium"/>
            </a:endParaRPr>
          </a:p>
        </p:txBody>
      </p:sp>
      <p:sp>
        <p:nvSpPr>
          <p:cNvPr id="79" name="Google Shape;79;p14"/>
          <p:cNvSpPr txBox="1"/>
          <p:nvPr/>
        </p:nvSpPr>
        <p:spPr>
          <a:xfrm>
            <a:off x="1447819" y="4323034"/>
            <a:ext cx="2849400" cy="300300"/>
          </a:xfrm>
          <a:prstGeom prst="rect">
            <a:avLst/>
          </a:prstGeom>
          <a:noFill/>
          <a:ln>
            <a:noFill/>
          </a:ln>
        </p:spPr>
        <p:txBody>
          <a:bodyPr anchorCtr="0" anchor="t" bIns="74325" lIns="74325" spcFirstLastPara="1" rIns="74325" wrap="square" tIns="74325">
            <a:spAutoFit/>
          </a:bodyPr>
          <a:lstStyle/>
          <a:p>
            <a:pPr indent="0" lvl="0" marL="0" marR="0" rtl="0" algn="l">
              <a:lnSpc>
                <a:spcPct val="150000"/>
              </a:lnSpc>
              <a:spcBef>
                <a:spcPts val="0"/>
              </a:spcBef>
              <a:spcAft>
                <a:spcPts val="0"/>
              </a:spcAft>
              <a:buClr>
                <a:srgbClr val="000000"/>
              </a:buClr>
              <a:buSzPts val="1626"/>
              <a:buFont typeface="Arial"/>
              <a:buNone/>
            </a:pPr>
            <a:r>
              <a:rPr lang="en" sz="975">
                <a:latin typeface="Rubik Medium"/>
                <a:ea typeface="Rubik Medium"/>
                <a:cs typeface="Rubik Medium"/>
                <a:sym typeface="Rubik Medium"/>
              </a:rPr>
              <a:t>nblhshamid08@gmail.com</a:t>
            </a:r>
            <a:endParaRPr b="0" i="0" sz="975" u="none" cap="none" strike="noStrike">
              <a:solidFill>
                <a:srgbClr val="000000"/>
              </a:solidFill>
              <a:latin typeface="Rubik Medium"/>
              <a:ea typeface="Rubik Medium"/>
              <a:cs typeface="Rubik Medium"/>
              <a:sym typeface="Rubik Medium"/>
            </a:endParaRPr>
          </a:p>
        </p:txBody>
      </p:sp>
      <p:pic>
        <p:nvPicPr>
          <p:cNvPr id="80" name="Google Shape;80;p14" title="Foto Nabilah.png"/>
          <p:cNvPicPr preferRelativeResize="0"/>
          <p:nvPr/>
        </p:nvPicPr>
        <p:blipFill>
          <a:blip r:embed="rId8">
            <a:alphaModFix/>
          </a:blip>
          <a:stretch>
            <a:fillRect/>
          </a:stretch>
        </p:blipFill>
        <p:spPr>
          <a:xfrm>
            <a:off x="1227737" y="750750"/>
            <a:ext cx="2043475" cy="27246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id="85" name="Google Shape;85;p15"/>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86" name="Google Shape;86;p15"/>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87" name="Google Shape;87;p15"/>
          <p:cNvSpPr txBox="1"/>
          <p:nvPr/>
        </p:nvSpPr>
        <p:spPr>
          <a:xfrm>
            <a:off x="340500" y="1406350"/>
            <a:ext cx="8653200" cy="2124000"/>
          </a:xfrm>
          <a:prstGeom prst="rect">
            <a:avLst/>
          </a:prstGeom>
          <a:noFill/>
          <a:ln>
            <a:noFill/>
          </a:ln>
        </p:spPr>
        <p:txBody>
          <a:bodyPr anchorCtr="0" anchor="t" bIns="91425" lIns="91425" spcFirstLastPara="1" rIns="91425" wrap="square" tIns="91425">
            <a:spAutoFit/>
          </a:bodyPr>
          <a:lstStyle/>
          <a:p>
            <a:pPr indent="0" lvl="0" marL="0" marR="0" rtl="0" algn="just">
              <a:lnSpc>
                <a:spcPct val="200000"/>
              </a:lnSpc>
              <a:spcBef>
                <a:spcPts val="0"/>
              </a:spcBef>
              <a:spcAft>
                <a:spcPts val="0"/>
              </a:spcAft>
              <a:buClr>
                <a:schemeClr val="dk1"/>
              </a:buClr>
              <a:buSzPts val="1100"/>
              <a:buFont typeface="Arial"/>
              <a:buNone/>
            </a:pPr>
            <a:r>
              <a:rPr b="1" lang="en">
                <a:latin typeface="Rubik"/>
                <a:ea typeface="Rubik"/>
                <a:cs typeface="Rubik"/>
                <a:sym typeface="Rubik"/>
              </a:rPr>
              <a:t>Introduction to Microsoft Azure Cloud Services</a:t>
            </a:r>
            <a:r>
              <a:rPr b="1" i="0" lang="en" sz="1400" u="none" cap="none" strike="noStrike">
                <a:solidFill>
                  <a:srgbClr val="000000"/>
                </a:solidFill>
                <a:latin typeface="Rubik"/>
                <a:ea typeface="Rubik"/>
                <a:cs typeface="Rubik"/>
                <a:sym typeface="Rubik"/>
              </a:rPr>
              <a:t> | </a:t>
            </a:r>
            <a:r>
              <a:rPr b="1" i="0" lang="en" sz="1400" u="none" cap="none" strike="noStrike">
                <a:solidFill>
                  <a:schemeClr val="accent5"/>
                </a:solidFill>
                <a:latin typeface="Rubik"/>
                <a:ea typeface="Rubik"/>
                <a:cs typeface="Rubik"/>
                <a:sym typeface="Rubik"/>
              </a:rPr>
              <a:t>&lt;</a:t>
            </a:r>
            <a:r>
              <a:rPr b="1" i="0" lang="en" sz="1400" u="sng" cap="none" strike="noStrike">
                <a:solidFill>
                  <a:schemeClr val="hlink"/>
                </a:solidFill>
                <a:latin typeface="Rubik"/>
                <a:ea typeface="Rubik"/>
                <a:cs typeface="Rubik"/>
                <a:sym typeface="Rubik"/>
                <a:hlinkClick r:id="rId5"/>
              </a:rPr>
              <a:t>link certificate</a:t>
            </a:r>
            <a:r>
              <a:rPr b="1" i="0" lang="en" sz="1400" u="none" cap="none" strike="noStrike">
                <a:solidFill>
                  <a:schemeClr val="accent5"/>
                </a:solidFill>
                <a:latin typeface="Rubik"/>
                <a:ea typeface="Rubik"/>
                <a:cs typeface="Rubik"/>
                <a:sym typeface="Rubik"/>
              </a:rPr>
              <a:t>&gt;			</a:t>
            </a:r>
            <a:r>
              <a:rPr b="1" lang="en">
                <a:solidFill>
                  <a:schemeClr val="accent5"/>
                </a:solidFill>
                <a:latin typeface="Rubik"/>
                <a:ea typeface="Rubik"/>
                <a:cs typeface="Rubik"/>
                <a:sym typeface="Rubik"/>
              </a:rPr>
              <a:t>Feb, 2025</a:t>
            </a:r>
            <a:br>
              <a:rPr b="1" i="0" lang="en" sz="1400" u="none" cap="none" strike="noStrike">
                <a:solidFill>
                  <a:schemeClr val="accent5"/>
                </a:solidFill>
                <a:latin typeface="Rubik"/>
                <a:ea typeface="Rubik"/>
                <a:cs typeface="Rubik"/>
                <a:sym typeface="Rubik"/>
              </a:rPr>
            </a:br>
            <a:r>
              <a:rPr b="1" lang="en">
                <a:solidFill>
                  <a:schemeClr val="dk1"/>
                </a:solidFill>
                <a:latin typeface="Rubik"/>
                <a:ea typeface="Rubik"/>
                <a:cs typeface="Rubik"/>
                <a:sym typeface="Rubik"/>
              </a:rPr>
              <a:t>Introduction to ML on AWS</a:t>
            </a:r>
            <a:r>
              <a:rPr b="1" i="0" lang="en" sz="1400" u="none" cap="none" strike="noStrike">
                <a:solidFill>
                  <a:schemeClr val="dk1"/>
                </a:solidFill>
                <a:latin typeface="Rubik"/>
                <a:ea typeface="Rubik"/>
                <a:cs typeface="Rubik"/>
                <a:sym typeface="Rubik"/>
              </a:rPr>
              <a:t> | </a:t>
            </a:r>
            <a:r>
              <a:rPr b="1" i="0" lang="en" sz="1400" u="none" cap="none" strike="noStrike">
                <a:solidFill>
                  <a:schemeClr val="accent5"/>
                </a:solidFill>
                <a:latin typeface="Rubik"/>
                <a:ea typeface="Rubik"/>
                <a:cs typeface="Rubik"/>
                <a:sym typeface="Rubik"/>
              </a:rPr>
              <a:t>&lt;</a:t>
            </a:r>
            <a:r>
              <a:rPr b="1" i="0" lang="en" sz="1400" u="sng" cap="none" strike="noStrike">
                <a:solidFill>
                  <a:schemeClr val="hlink"/>
                </a:solidFill>
                <a:latin typeface="Rubik"/>
                <a:ea typeface="Rubik"/>
                <a:cs typeface="Rubik"/>
                <a:sym typeface="Rubik"/>
                <a:hlinkClick r:id="rId6"/>
              </a:rPr>
              <a:t>link certificate</a:t>
            </a:r>
            <a:r>
              <a:rPr b="1" i="0" lang="en" sz="1400" u="none" cap="none" strike="noStrike">
                <a:solidFill>
                  <a:schemeClr val="accent5"/>
                </a:solidFill>
                <a:latin typeface="Rubik"/>
                <a:ea typeface="Rubik"/>
                <a:cs typeface="Rubik"/>
                <a:sym typeface="Rubik"/>
              </a:rPr>
              <a:t>&gt;							</a:t>
            </a:r>
            <a:r>
              <a:rPr b="1" lang="en">
                <a:solidFill>
                  <a:schemeClr val="accent5"/>
                </a:solidFill>
                <a:latin typeface="Rubik"/>
                <a:ea typeface="Rubik"/>
                <a:cs typeface="Rubik"/>
                <a:sym typeface="Rubik"/>
              </a:rPr>
              <a:t>Jan, 2025</a:t>
            </a:r>
            <a:br>
              <a:rPr b="1" i="0" lang="en" sz="1400" u="none" cap="none" strike="noStrike">
                <a:solidFill>
                  <a:schemeClr val="accent5"/>
                </a:solidFill>
                <a:latin typeface="Rubik"/>
                <a:ea typeface="Rubik"/>
                <a:cs typeface="Rubik"/>
                <a:sym typeface="Rubik"/>
              </a:rPr>
            </a:br>
            <a:r>
              <a:rPr b="1" lang="en">
                <a:solidFill>
                  <a:schemeClr val="dk1"/>
                </a:solidFill>
                <a:latin typeface="Rubik"/>
                <a:ea typeface="Rubik"/>
                <a:cs typeface="Rubik"/>
                <a:sym typeface="Rubik"/>
              </a:rPr>
              <a:t>Generative AI with LLM (DeepLearning.AI)</a:t>
            </a:r>
            <a:r>
              <a:rPr b="1" i="0" lang="en" sz="1400" u="none" cap="none" strike="noStrike">
                <a:solidFill>
                  <a:schemeClr val="dk1"/>
                </a:solidFill>
                <a:latin typeface="Rubik"/>
                <a:ea typeface="Rubik"/>
                <a:cs typeface="Rubik"/>
                <a:sym typeface="Rubik"/>
              </a:rPr>
              <a:t> | </a:t>
            </a:r>
            <a:r>
              <a:rPr b="1" i="0" lang="en" sz="1400" u="none" cap="none" strike="noStrike">
                <a:solidFill>
                  <a:schemeClr val="accent5"/>
                </a:solidFill>
                <a:latin typeface="Rubik"/>
                <a:ea typeface="Rubik"/>
                <a:cs typeface="Rubik"/>
                <a:sym typeface="Rubik"/>
              </a:rPr>
              <a:t>&lt;l</a:t>
            </a:r>
            <a:r>
              <a:rPr b="1" i="0" lang="en" sz="1400" u="sng" cap="none" strike="noStrike">
                <a:solidFill>
                  <a:schemeClr val="hlink"/>
                </a:solidFill>
                <a:latin typeface="Rubik"/>
                <a:ea typeface="Rubik"/>
                <a:cs typeface="Rubik"/>
                <a:sym typeface="Rubik"/>
                <a:hlinkClick r:id="rId7"/>
              </a:rPr>
              <a:t>ink certificate</a:t>
            </a:r>
            <a:r>
              <a:rPr b="1" i="0" lang="en" sz="1400" u="none" cap="none" strike="noStrike">
                <a:solidFill>
                  <a:schemeClr val="accent5"/>
                </a:solidFill>
                <a:latin typeface="Rubik"/>
                <a:ea typeface="Rubik"/>
                <a:cs typeface="Rubik"/>
                <a:sym typeface="Rubik"/>
              </a:rPr>
              <a:t>&gt;				</a:t>
            </a:r>
            <a:r>
              <a:rPr b="1" lang="en">
                <a:solidFill>
                  <a:schemeClr val="accent5"/>
                </a:solidFill>
                <a:latin typeface="Rubik"/>
                <a:ea typeface="Rubik"/>
                <a:cs typeface="Rubik"/>
                <a:sym typeface="Rubik"/>
              </a:rPr>
              <a:t>Jan, 2025</a:t>
            </a:r>
            <a:br>
              <a:rPr b="1" i="0" lang="en" sz="1400" u="none" cap="none" strike="noStrike">
                <a:solidFill>
                  <a:schemeClr val="accent5"/>
                </a:solidFill>
                <a:latin typeface="Rubik"/>
                <a:ea typeface="Rubik"/>
                <a:cs typeface="Rubik"/>
                <a:sym typeface="Rubik"/>
              </a:rPr>
            </a:br>
            <a:r>
              <a:rPr b="1" lang="en">
                <a:solidFill>
                  <a:schemeClr val="dk1"/>
                </a:solidFill>
                <a:latin typeface="Rubik"/>
                <a:ea typeface="Rubik"/>
                <a:cs typeface="Rubik"/>
                <a:sym typeface="Rubik"/>
              </a:rPr>
              <a:t>Generative AI: Introduction &amp; Application </a:t>
            </a:r>
            <a:r>
              <a:rPr b="1" i="0" lang="en" sz="1400" u="none" cap="none" strike="noStrike">
                <a:solidFill>
                  <a:schemeClr val="dk1"/>
                </a:solidFill>
                <a:latin typeface="Rubik"/>
                <a:ea typeface="Rubik"/>
                <a:cs typeface="Rubik"/>
                <a:sym typeface="Rubik"/>
              </a:rPr>
              <a:t>| </a:t>
            </a:r>
            <a:r>
              <a:rPr b="1" i="0" lang="en" sz="1400" u="none" cap="none" strike="noStrike">
                <a:solidFill>
                  <a:schemeClr val="accent5"/>
                </a:solidFill>
                <a:latin typeface="Rubik"/>
                <a:ea typeface="Rubik"/>
                <a:cs typeface="Rubik"/>
                <a:sym typeface="Rubik"/>
              </a:rPr>
              <a:t>&lt;</a:t>
            </a:r>
            <a:r>
              <a:rPr b="1" i="0" lang="en" sz="1400" u="sng" cap="none" strike="noStrike">
                <a:solidFill>
                  <a:schemeClr val="hlink"/>
                </a:solidFill>
                <a:latin typeface="Rubik"/>
                <a:ea typeface="Rubik"/>
                <a:cs typeface="Rubik"/>
                <a:sym typeface="Rubik"/>
                <a:hlinkClick r:id="rId8"/>
              </a:rPr>
              <a:t>li</a:t>
            </a:r>
            <a:r>
              <a:rPr b="1" i="0" lang="en" sz="1400" u="sng" cap="none" strike="noStrike">
                <a:solidFill>
                  <a:schemeClr val="hlink"/>
                </a:solidFill>
                <a:latin typeface="Rubik"/>
                <a:ea typeface="Rubik"/>
                <a:cs typeface="Rubik"/>
                <a:sym typeface="Rubik"/>
                <a:hlinkClick r:id="rId9"/>
              </a:rPr>
              <a:t>nk certificate</a:t>
            </a:r>
            <a:r>
              <a:rPr b="1" i="0" lang="en" sz="1400" u="none" cap="none" strike="noStrike">
                <a:solidFill>
                  <a:schemeClr val="accent5"/>
                </a:solidFill>
                <a:latin typeface="Rubik"/>
                <a:ea typeface="Rubik"/>
                <a:cs typeface="Rubik"/>
                <a:sym typeface="Rubik"/>
              </a:rPr>
              <a:t>&gt;</a:t>
            </a:r>
            <a:r>
              <a:rPr b="1" i="0" lang="en" sz="1400" u="none" cap="none" strike="noStrike">
                <a:solidFill>
                  <a:schemeClr val="accent5"/>
                </a:solidFill>
                <a:latin typeface="Rubik"/>
                <a:ea typeface="Rubik"/>
                <a:cs typeface="Rubik"/>
                <a:sym typeface="Rubik"/>
              </a:rPr>
              <a:t>				</a:t>
            </a:r>
            <a:r>
              <a:rPr b="1" lang="en">
                <a:solidFill>
                  <a:schemeClr val="accent5"/>
                </a:solidFill>
                <a:latin typeface="Rubik"/>
                <a:ea typeface="Rubik"/>
                <a:cs typeface="Rubik"/>
                <a:sym typeface="Rubik"/>
              </a:rPr>
              <a:t>Jan, 2025</a:t>
            </a:r>
            <a:br>
              <a:rPr b="1" i="0" lang="en" sz="1400" u="none" cap="none" strike="noStrike">
                <a:solidFill>
                  <a:schemeClr val="accent5"/>
                </a:solidFill>
                <a:latin typeface="Rubik"/>
                <a:ea typeface="Rubik"/>
                <a:cs typeface="Rubik"/>
                <a:sym typeface="Rubik"/>
              </a:rPr>
            </a:br>
            <a:r>
              <a:rPr b="1" lang="en">
                <a:solidFill>
                  <a:schemeClr val="dk1"/>
                </a:solidFill>
                <a:latin typeface="Rubik"/>
                <a:ea typeface="Rubik"/>
                <a:cs typeface="Rubik"/>
                <a:sym typeface="Rubik"/>
              </a:rPr>
              <a:t>Build and Deploy ML Solutions in Vertex AI</a:t>
            </a:r>
            <a:r>
              <a:rPr b="1" i="0" lang="en" sz="1400" u="none" cap="none" strike="noStrike">
                <a:solidFill>
                  <a:schemeClr val="dk1"/>
                </a:solidFill>
                <a:latin typeface="Rubik"/>
                <a:ea typeface="Rubik"/>
                <a:cs typeface="Rubik"/>
                <a:sym typeface="Rubik"/>
              </a:rPr>
              <a:t> | </a:t>
            </a:r>
            <a:r>
              <a:rPr b="1" i="0" lang="en" sz="1400" u="none" cap="none" strike="noStrike">
                <a:solidFill>
                  <a:schemeClr val="accent5"/>
                </a:solidFill>
                <a:latin typeface="Rubik"/>
                <a:ea typeface="Rubik"/>
                <a:cs typeface="Rubik"/>
                <a:sym typeface="Rubik"/>
              </a:rPr>
              <a:t>&lt;</a:t>
            </a:r>
            <a:r>
              <a:rPr b="1" i="0" lang="en" sz="1400" u="sng" cap="none" strike="noStrike">
                <a:solidFill>
                  <a:schemeClr val="hlink"/>
                </a:solidFill>
                <a:latin typeface="Rubik"/>
                <a:ea typeface="Rubik"/>
                <a:cs typeface="Rubik"/>
                <a:sym typeface="Rubik"/>
                <a:hlinkClick r:id="rId10"/>
              </a:rPr>
              <a:t>link certificate</a:t>
            </a:r>
            <a:r>
              <a:rPr b="1" i="0" lang="en" sz="1400" u="none" cap="none" strike="noStrike">
                <a:solidFill>
                  <a:schemeClr val="accent5"/>
                </a:solidFill>
                <a:latin typeface="Rubik"/>
                <a:ea typeface="Rubik"/>
                <a:cs typeface="Rubik"/>
                <a:sym typeface="Rubik"/>
              </a:rPr>
              <a:t>&gt;				</a:t>
            </a:r>
            <a:r>
              <a:rPr b="1" lang="en">
                <a:solidFill>
                  <a:schemeClr val="accent5"/>
                </a:solidFill>
                <a:latin typeface="Rubik"/>
                <a:ea typeface="Rubik"/>
                <a:cs typeface="Rubik"/>
                <a:sym typeface="Rubik"/>
              </a:rPr>
              <a:t>July, 2024</a:t>
            </a:r>
            <a:endParaRPr b="0" i="0" sz="1400" u="none" cap="none" strike="noStrike">
              <a:solidFill>
                <a:schemeClr val="accent5"/>
              </a:solidFill>
              <a:latin typeface="Rubik"/>
              <a:ea typeface="Rubik"/>
              <a:cs typeface="Rubik"/>
              <a:sym typeface="Rubik"/>
            </a:endParaRPr>
          </a:p>
        </p:txBody>
      </p:sp>
      <p:sp>
        <p:nvSpPr>
          <p:cNvPr id="88" name="Google Shape;88;p15"/>
          <p:cNvSpPr txBox="1"/>
          <p:nvPr/>
        </p:nvSpPr>
        <p:spPr>
          <a:xfrm>
            <a:off x="340500" y="452038"/>
            <a:ext cx="8463000" cy="6465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5000"/>
              <a:buFont typeface="Arial"/>
              <a:buNone/>
            </a:pPr>
            <a:r>
              <a:rPr b="1" i="0" lang="en" sz="3000" u="none" cap="none" strike="noStrike">
                <a:solidFill>
                  <a:srgbClr val="000000"/>
                </a:solidFill>
                <a:latin typeface="Rubik"/>
                <a:ea typeface="Rubik"/>
                <a:cs typeface="Rubik"/>
                <a:sym typeface="Rubik"/>
              </a:rPr>
              <a:t>Courses and </a:t>
            </a:r>
            <a:r>
              <a:rPr b="1" i="0" lang="en" sz="3000" u="none" cap="none" strike="noStrike">
                <a:solidFill>
                  <a:schemeClr val="accent5"/>
                </a:solidFill>
                <a:latin typeface="Rubik"/>
                <a:ea typeface="Rubik"/>
                <a:cs typeface="Rubik"/>
                <a:sym typeface="Rubik"/>
              </a:rPr>
              <a:t>Certification</a:t>
            </a:r>
            <a:endParaRPr b="1" i="0" sz="3000" u="none" cap="none" strike="noStrike">
              <a:solidFill>
                <a:schemeClr val="accent5"/>
              </a:solidFill>
              <a:latin typeface="Rubik"/>
              <a:ea typeface="Rubik"/>
              <a:cs typeface="Rubik"/>
              <a:sym typeface="Rubik"/>
            </a:endParaRPr>
          </a:p>
        </p:txBody>
      </p:sp>
      <p:sp>
        <p:nvSpPr>
          <p:cNvPr id="89" name="Google Shape;89;p15"/>
          <p:cNvSpPr txBox="1"/>
          <p:nvPr/>
        </p:nvSpPr>
        <p:spPr>
          <a:xfrm>
            <a:off x="5294775" y="4560675"/>
            <a:ext cx="3740100" cy="4002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400"/>
              <a:buFont typeface="Arial"/>
              <a:buNone/>
            </a:pPr>
            <a:r>
              <a:t/>
            </a:r>
            <a:endParaRPr b="1" i="0" sz="1400" u="none" cap="none" strike="noStrike">
              <a:solidFill>
                <a:srgbClr val="FF0000"/>
              </a:solidFill>
              <a:latin typeface="Rubik"/>
              <a:ea typeface="Rubik"/>
              <a:cs typeface="Rubik"/>
              <a:sym typeface="Rubik"/>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pic>
        <p:nvPicPr>
          <p:cNvPr id="94" name="Google Shape;94;p16"/>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95" name="Google Shape;95;p16"/>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96" name="Google Shape;96;p16"/>
          <p:cNvSpPr txBox="1"/>
          <p:nvPr/>
        </p:nvSpPr>
        <p:spPr>
          <a:xfrm>
            <a:off x="340500" y="1634950"/>
            <a:ext cx="5604600" cy="241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Clr>
                <a:schemeClr val="dk1"/>
              </a:buClr>
              <a:buSzPts val="1100"/>
              <a:buFont typeface="Arial"/>
              <a:buNone/>
            </a:pPr>
            <a:r>
              <a:rPr b="1" lang="en" sz="1100">
                <a:solidFill>
                  <a:schemeClr val="dk1"/>
                </a:solidFill>
              </a:rPr>
              <a:t>ID/X Partners</a:t>
            </a:r>
            <a:r>
              <a:rPr lang="en" sz="1100">
                <a:solidFill>
                  <a:schemeClr val="dk1"/>
                </a:solidFill>
              </a:rPr>
              <a:t> adalah perusahaan konsultan teknologi yang berbasis pada data dan analitik, yang berfokus pada pengembangan solusi strategis berbasis teknologi untuk klien dari berbagai industri.</a:t>
            </a:r>
            <a:endParaRPr sz="11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100">
                <a:solidFill>
                  <a:schemeClr val="dk1"/>
                </a:solidFill>
              </a:rPr>
              <a:t>Perusahaan ini menawarkan layanan di bidang advanced analytics, machine learning, big data, digital transformation, serta pengembangan solusi berbasis kecerdasan buatan. Dengan pendekatan berbasis data dan pemahaman bisnis yang kuat, ID/X Partners membantu perusahaan dalam mengambil keputusan yang lebih akurat, efisien, dan berdampak jangka panjang.</a:t>
            </a:r>
            <a:endParaRPr sz="1100">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 sz="1100">
                <a:solidFill>
                  <a:schemeClr val="dk1"/>
                </a:solidFill>
              </a:rPr>
              <a:t>Kolaborasi lintas disiplin dan penggunaan teknologi mutakhir menjadi ciri utama dalam setiap solusi yang dikembangkan oleh ID/X Partners.</a:t>
            </a:r>
            <a:endParaRPr b="1" sz="1100">
              <a:solidFill>
                <a:schemeClr val="dk1"/>
              </a:solidFill>
            </a:endParaRPr>
          </a:p>
        </p:txBody>
      </p:sp>
      <p:sp>
        <p:nvSpPr>
          <p:cNvPr id="97" name="Google Shape;97;p16"/>
          <p:cNvSpPr txBox="1"/>
          <p:nvPr/>
        </p:nvSpPr>
        <p:spPr>
          <a:xfrm>
            <a:off x="340500" y="452038"/>
            <a:ext cx="8463000" cy="6465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000"/>
              <a:buFont typeface="Arial"/>
              <a:buNone/>
            </a:pPr>
            <a:r>
              <a:rPr b="1" i="0" lang="en" sz="3000" u="none" cap="none" strike="noStrike">
                <a:solidFill>
                  <a:srgbClr val="000000"/>
                </a:solidFill>
                <a:latin typeface="Rubik"/>
                <a:ea typeface="Rubik"/>
                <a:cs typeface="Rubik"/>
                <a:sym typeface="Rubik"/>
              </a:rPr>
              <a:t>About </a:t>
            </a:r>
            <a:r>
              <a:rPr b="1" i="0" lang="en" sz="3000" u="none" cap="none" strike="noStrike">
                <a:solidFill>
                  <a:schemeClr val="accent5"/>
                </a:solidFill>
                <a:latin typeface="Rubik"/>
                <a:ea typeface="Rubik"/>
                <a:cs typeface="Rubik"/>
                <a:sym typeface="Rubik"/>
              </a:rPr>
              <a:t>Company</a:t>
            </a:r>
            <a:endParaRPr b="1" i="0" sz="3000" u="none" cap="none" strike="noStrike">
              <a:solidFill>
                <a:schemeClr val="accent5"/>
              </a:solidFill>
              <a:latin typeface="Rubik"/>
              <a:ea typeface="Rubik"/>
              <a:cs typeface="Rubik"/>
              <a:sym typeface="Rubik"/>
            </a:endParaRPr>
          </a:p>
        </p:txBody>
      </p:sp>
      <p:sp>
        <p:nvSpPr>
          <p:cNvPr id="98" name="Google Shape;98;p16"/>
          <p:cNvSpPr txBox="1"/>
          <p:nvPr/>
        </p:nvSpPr>
        <p:spPr>
          <a:xfrm>
            <a:off x="5355675" y="2691725"/>
            <a:ext cx="3567900" cy="369300"/>
          </a:xfrm>
          <a:prstGeom prst="rect">
            <a:avLst/>
          </a:prstGeom>
          <a:noFill/>
          <a:ln>
            <a:noFill/>
          </a:ln>
        </p:spPr>
        <p:txBody>
          <a:bodyPr anchorCtr="0" anchor="t" bIns="91425" lIns="91425" spcFirstLastPara="1" rIns="91425" wrap="square" tIns="91425">
            <a:spAutoFit/>
          </a:bodyPr>
          <a:lstStyle/>
          <a:p>
            <a:pPr indent="0" lvl="0" marL="0" marR="0" rtl="0" algn="just">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ubik"/>
              <a:ea typeface="Rubik"/>
              <a:cs typeface="Rubik"/>
              <a:sym typeface="Rubik"/>
            </a:endParaRPr>
          </a:p>
        </p:txBody>
      </p:sp>
      <p:pic>
        <p:nvPicPr>
          <p:cNvPr id="99" name="Google Shape;99;p16"/>
          <p:cNvPicPr preferRelativeResize="0"/>
          <p:nvPr/>
        </p:nvPicPr>
        <p:blipFill>
          <a:blip r:embed="rId5">
            <a:alphaModFix/>
          </a:blip>
          <a:stretch>
            <a:fillRect/>
          </a:stretch>
        </p:blipFill>
        <p:spPr>
          <a:xfrm>
            <a:off x="6344500" y="1733550"/>
            <a:ext cx="2257425" cy="838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id="104" name="Google Shape;104;p17"/>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05" name="Google Shape;105;p17"/>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06" name="Google Shape;106;p17"/>
          <p:cNvSpPr txBox="1"/>
          <p:nvPr/>
        </p:nvSpPr>
        <p:spPr>
          <a:xfrm>
            <a:off x="340500" y="1406350"/>
            <a:ext cx="8340300" cy="13731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0"/>
              </a:spcAft>
              <a:buClr>
                <a:schemeClr val="dk1"/>
              </a:buClr>
              <a:buSzPts val="1100"/>
              <a:buFont typeface="Arial"/>
              <a:buNone/>
            </a:pPr>
            <a:r>
              <a:rPr lang="en" sz="1200">
                <a:latin typeface="Rubik"/>
                <a:ea typeface="Rubik"/>
                <a:cs typeface="Rubik"/>
                <a:sym typeface="Rubik"/>
              </a:rPr>
              <a:t>Proyek ini bertujuan untuk membangun model machine learning yang mampu memprediksi risiko kredit dari data pinjaman historis. Model ini diharapkan dapat membantu perusahaan multifinance dalam mengambil keputusan yang lebih akurat dan mengurangi potensi kerugian akibat kredit bermasalah.</a:t>
            </a:r>
            <a:endParaRPr sz="1200">
              <a:latin typeface="Rubik"/>
              <a:ea typeface="Rubik"/>
              <a:cs typeface="Rubik"/>
              <a:sym typeface="Rubik"/>
            </a:endParaRPr>
          </a:p>
          <a:p>
            <a:pPr indent="0" lvl="0" marL="0" rtl="0" algn="just">
              <a:lnSpc>
                <a:spcPct val="115000"/>
              </a:lnSpc>
              <a:spcBef>
                <a:spcPts val="1200"/>
              </a:spcBef>
              <a:spcAft>
                <a:spcPts val="1200"/>
              </a:spcAft>
              <a:buClr>
                <a:schemeClr val="dk1"/>
              </a:buClr>
              <a:buSzPts val="1100"/>
              <a:buFont typeface="Arial"/>
              <a:buNone/>
            </a:pPr>
            <a:r>
              <a:rPr lang="en" sz="1200">
                <a:latin typeface="Rubik"/>
                <a:ea typeface="Rubik"/>
                <a:cs typeface="Rubik"/>
                <a:sym typeface="Rubik"/>
              </a:rPr>
              <a:t>Dataset yang digunakan berisi informasi pinjaman antara tahun 2007 hingga 2014, dengan berbagai fitur numerik dan kategorikal.</a:t>
            </a:r>
            <a:endParaRPr sz="1200">
              <a:latin typeface="Rubik"/>
              <a:ea typeface="Rubik"/>
              <a:cs typeface="Rubik"/>
              <a:sym typeface="Rubik"/>
            </a:endParaRPr>
          </a:p>
        </p:txBody>
      </p:sp>
      <p:sp>
        <p:nvSpPr>
          <p:cNvPr id="107" name="Google Shape;107;p17"/>
          <p:cNvSpPr txBox="1"/>
          <p:nvPr/>
        </p:nvSpPr>
        <p:spPr>
          <a:xfrm>
            <a:off x="340500" y="452038"/>
            <a:ext cx="8463000" cy="6465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5000"/>
              <a:buFont typeface="Arial"/>
              <a:buNone/>
            </a:pPr>
            <a:r>
              <a:rPr b="1" i="0" lang="en" sz="3000" u="none" cap="none" strike="noStrike">
                <a:solidFill>
                  <a:srgbClr val="000000"/>
                </a:solidFill>
                <a:latin typeface="Rubik"/>
                <a:ea typeface="Rubik"/>
                <a:cs typeface="Rubik"/>
                <a:sym typeface="Rubik"/>
              </a:rPr>
              <a:t>Project </a:t>
            </a:r>
            <a:r>
              <a:rPr b="1" i="0" lang="en" sz="3000" u="none" cap="none" strike="noStrike">
                <a:solidFill>
                  <a:schemeClr val="accent5"/>
                </a:solidFill>
                <a:latin typeface="Rubik"/>
                <a:ea typeface="Rubik"/>
                <a:cs typeface="Rubik"/>
                <a:sym typeface="Rubik"/>
              </a:rPr>
              <a:t>Portfolio</a:t>
            </a:r>
            <a:endParaRPr b="1" i="0" sz="3000" u="none" cap="none" strike="noStrike">
              <a:solidFill>
                <a:schemeClr val="accent5"/>
              </a:solidFill>
              <a:latin typeface="Rubik"/>
              <a:ea typeface="Rubik"/>
              <a:cs typeface="Rubik"/>
              <a:sym typeface="Rubik"/>
            </a:endParaRPr>
          </a:p>
        </p:txBody>
      </p:sp>
      <p:sp>
        <p:nvSpPr>
          <p:cNvPr id="108" name="Google Shape;108;p17"/>
          <p:cNvSpPr txBox="1"/>
          <p:nvPr/>
        </p:nvSpPr>
        <p:spPr>
          <a:xfrm>
            <a:off x="6054900" y="4058325"/>
            <a:ext cx="3089100" cy="3693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rgbClr val="000000"/>
              </a:buClr>
              <a:buSzPts val="1100"/>
              <a:buFont typeface="Arial"/>
              <a:buNone/>
            </a:pPr>
            <a:r>
              <a:rPr b="1" i="0" lang="en" sz="1200" u="none" cap="none" strike="noStrike">
                <a:solidFill>
                  <a:srgbClr val="000000"/>
                </a:solidFill>
                <a:latin typeface="Rubik"/>
                <a:ea typeface="Rubik"/>
                <a:cs typeface="Rubik"/>
                <a:sym typeface="Rubik"/>
              </a:rPr>
              <a:t>Project explanation video </a:t>
            </a:r>
            <a:r>
              <a:rPr b="1" i="0" lang="en" sz="1200" u="sng" cap="none" strike="noStrike">
                <a:solidFill>
                  <a:schemeClr val="hlink"/>
                </a:solidFill>
                <a:latin typeface="Rubik"/>
                <a:ea typeface="Rubik"/>
                <a:cs typeface="Rubik"/>
                <a:sym typeface="Rubik"/>
                <a:hlinkClick r:id="rId5"/>
              </a:rPr>
              <a:t>here</a:t>
            </a:r>
            <a:r>
              <a:rPr b="1" i="0" lang="en" sz="1200" u="none" cap="none" strike="noStrike">
                <a:solidFill>
                  <a:srgbClr val="000000"/>
                </a:solidFill>
                <a:latin typeface="Rubik"/>
                <a:ea typeface="Rubik"/>
                <a:cs typeface="Rubik"/>
                <a:sym typeface="Rubik"/>
              </a:rPr>
              <a:t>!</a:t>
            </a:r>
            <a:endParaRPr b="1" i="1" sz="1000" u="none" cap="none" strike="noStrike">
              <a:solidFill>
                <a:srgbClr val="000000"/>
              </a:solidFill>
              <a:latin typeface="Rubik"/>
              <a:ea typeface="Rubik"/>
              <a:cs typeface="Rubik"/>
              <a:sym typeface="Rubik"/>
            </a:endParaRPr>
          </a:p>
        </p:txBody>
      </p:sp>
      <p:sp>
        <p:nvSpPr>
          <p:cNvPr id="109" name="Google Shape;109;p17"/>
          <p:cNvSpPr txBox="1"/>
          <p:nvPr/>
        </p:nvSpPr>
        <p:spPr>
          <a:xfrm>
            <a:off x="340500" y="3962100"/>
            <a:ext cx="3423000" cy="369300"/>
          </a:xfrm>
          <a:prstGeom prst="rect">
            <a:avLst/>
          </a:prstGeom>
          <a:noFill/>
          <a:ln>
            <a:noFill/>
          </a:ln>
        </p:spPr>
        <p:txBody>
          <a:bodyPr anchorCtr="0" anchor="t" bIns="91425" lIns="91425" spcFirstLastPara="1" rIns="91425" wrap="square" tIns="91425">
            <a:spAutoFit/>
          </a:bodyPr>
          <a:lstStyle/>
          <a:p>
            <a:pPr indent="0" lvl="0" marL="0" marR="0" rtl="0" algn="just">
              <a:lnSpc>
                <a:spcPct val="150000"/>
              </a:lnSpc>
              <a:spcBef>
                <a:spcPts val="0"/>
              </a:spcBef>
              <a:spcAft>
                <a:spcPts val="0"/>
              </a:spcAft>
              <a:buClr>
                <a:srgbClr val="000000"/>
              </a:buClr>
              <a:buSzPts val="1100"/>
              <a:buFont typeface="Arial"/>
              <a:buNone/>
            </a:pPr>
            <a:r>
              <a:rPr b="1" lang="en" sz="1200">
                <a:latin typeface="Rubik"/>
                <a:ea typeface="Rubik"/>
                <a:cs typeface="Rubik"/>
                <a:sym typeface="Rubik"/>
              </a:rPr>
              <a:t>Link code </a:t>
            </a:r>
            <a:r>
              <a:rPr b="1" lang="en" sz="1200" u="sng">
                <a:solidFill>
                  <a:schemeClr val="hlink"/>
                </a:solidFill>
                <a:latin typeface="Rubik"/>
                <a:ea typeface="Rubik"/>
                <a:cs typeface="Rubik"/>
                <a:sym typeface="Rubik"/>
                <a:hlinkClick r:id="rId6"/>
              </a:rPr>
              <a:t>here</a:t>
            </a:r>
            <a:r>
              <a:rPr b="1" lang="en" sz="1200">
                <a:latin typeface="Rubik"/>
                <a:ea typeface="Rubik"/>
                <a:cs typeface="Rubik"/>
                <a:sym typeface="Rubik"/>
              </a:rPr>
              <a:t>!</a:t>
            </a:r>
            <a:endParaRPr b="1" i="1" sz="1000" u="none" cap="none" strike="noStrike">
              <a:solidFill>
                <a:srgbClr val="000000"/>
              </a:solidFill>
              <a:latin typeface="Rubik"/>
              <a:ea typeface="Rubik"/>
              <a:cs typeface="Rubik"/>
              <a:sym typeface="Rubi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18"/>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15" name="Google Shape;115;p18"/>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16" name="Google Shape;116;p18"/>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a:pPr>
            <a:r>
              <a:rPr b="1" lang="en" sz="2700">
                <a:latin typeface="Rubik"/>
                <a:ea typeface="Rubik"/>
                <a:cs typeface="Rubik"/>
                <a:sym typeface="Rubik"/>
              </a:rPr>
              <a:t>Data </a:t>
            </a:r>
            <a:r>
              <a:rPr b="1" lang="en" sz="2700">
                <a:solidFill>
                  <a:schemeClr val="accent5"/>
                </a:solidFill>
                <a:latin typeface="Rubik"/>
                <a:ea typeface="Rubik"/>
                <a:cs typeface="Rubik"/>
                <a:sym typeface="Rubik"/>
              </a:rPr>
              <a:t>Understanding</a:t>
            </a:r>
            <a:endParaRPr b="1" sz="2700">
              <a:solidFill>
                <a:schemeClr val="accent5"/>
              </a:solidFill>
              <a:latin typeface="Rubik"/>
              <a:ea typeface="Rubik"/>
              <a:cs typeface="Rubik"/>
              <a:sym typeface="Rubik"/>
            </a:endParaRPr>
          </a:p>
        </p:txBody>
      </p:sp>
      <p:sp>
        <p:nvSpPr>
          <p:cNvPr id="117" name="Google Shape;117;p18"/>
          <p:cNvSpPr txBox="1"/>
          <p:nvPr/>
        </p:nvSpPr>
        <p:spPr>
          <a:xfrm>
            <a:off x="340500" y="1335950"/>
            <a:ext cx="4483800" cy="29568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100">
                <a:solidFill>
                  <a:srgbClr val="1B1C1D"/>
                </a:solidFill>
              </a:rPr>
              <a:t>Tahap ini bertujuan untuk memahami karakteristik dan struktur awal dataset historis pinjaman dari tahun 2007-2014 untuk mengidentifikasi kualitas data dan potensi masalah.</a:t>
            </a:r>
            <a:endParaRPr sz="1100">
              <a:solidFill>
                <a:srgbClr val="1B1C1D"/>
              </a:solidFill>
            </a:endParaRPr>
          </a:p>
          <a:p>
            <a:pPr indent="0" lvl="0" marL="0" rtl="0" algn="l">
              <a:lnSpc>
                <a:spcPct val="115000"/>
              </a:lnSpc>
              <a:spcBef>
                <a:spcPts val="1200"/>
              </a:spcBef>
              <a:spcAft>
                <a:spcPts val="0"/>
              </a:spcAft>
              <a:buClr>
                <a:schemeClr val="dk1"/>
              </a:buClr>
              <a:buSzPts val="1100"/>
              <a:buFont typeface="Arial"/>
              <a:buNone/>
            </a:pPr>
            <a:r>
              <a:rPr b="1" lang="en" sz="1300">
                <a:solidFill>
                  <a:srgbClr val="1B1C1D"/>
                </a:solidFill>
              </a:rPr>
              <a:t>Aktivitas Utama</a:t>
            </a:r>
            <a:endParaRPr b="1" sz="1300">
              <a:solidFill>
                <a:srgbClr val="1B1C1D"/>
              </a:solidFill>
            </a:endParaRPr>
          </a:p>
          <a:p>
            <a:pPr indent="-298450" lvl="0" marL="457200" rtl="0" algn="l">
              <a:lnSpc>
                <a:spcPct val="115000"/>
              </a:lnSpc>
              <a:spcBef>
                <a:spcPts val="600"/>
              </a:spcBef>
              <a:spcAft>
                <a:spcPts val="0"/>
              </a:spcAft>
              <a:buClr>
                <a:srgbClr val="1B1C1D"/>
              </a:buClr>
              <a:buSzPts val="1100"/>
              <a:buChar char="●"/>
            </a:pPr>
            <a:r>
              <a:rPr b="1" lang="en" sz="1100">
                <a:solidFill>
                  <a:srgbClr val="1B1C1D"/>
                </a:solidFill>
              </a:rPr>
              <a:t>Memuat Dataset</a:t>
            </a:r>
            <a:r>
              <a:rPr lang="en" sz="1100">
                <a:solidFill>
                  <a:srgbClr val="1B1C1D"/>
                </a:solidFill>
              </a:rPr>
              <a:t>: Menggunakan file </a:t>
            </a:r>
            <a:r>
              <a:rPr lang="en" sz="1100">
                <a:solidFill>
                  <a:srgbClr val="575B5F"/>
                </a:solidFill>
                <a:highlight>
                  <a:srgbClr val="E9EEF6"/>
                </a:highlight>
              </a:rPr>
              <a:t>loan_data_2007_2014.csv</a:t>
            </a:r>
            <a:r>
              <a:rPr lang="en" sz="1100">
                <a:solidFill>
                  <a:srgbClr val="1B1C1D"/>
                </a:solidFill>
              </a:rPr>
              <a:t> yang berisi </a:t>
            </a:r>
            <a:r>
              <a:rPr b="1" lang="en" sz="1100">
                <a:solidFill>
                  <a:srgbClr val="1B1C1D"/>
                </a:solidFill>
              </a:rPr>
              <a:t>466.285 baris</a:t>
            </a:r>
            <a:r>
              <a:rPr lang="en" sz="1100">
                <a:solidFill>
                  <a:srgbClr val="1B1C1D"/>
                </a:solidFill>
              </a:rPr>
              <a:t> dan </a:t>
            </a:r>
            <a:r>
              <a:rPr b="1" lang="en" sz="1100">
                <a:solidFill>
                  <a:srgbClr val="1B1C1D"/>
                </a:solidFill>
              </a:rPr>
              <a:t>75 kolom</a:t>
            </a:r>
            <a:r>
              <a:rPr lang="en" sz="1100">
                <a:solidFill>
                  <a:srgbClr val="1B1C1D"/>
                </a:solidFill>
              </a:rPr>
              <a:t>.</a:t>
            </a:r>
            <a:endParaRPr sz="1100">
              <a:solidFill>
                <a:srgbClr val="1B1C1D"/>
              </a:solidFill>
            </a:endParaRPr>
          </a:p>
          <a:p>
            <a:pPr indent="-298450" lvl="0" marL="457200" rtl="0" algn="l">
              <a:lnSpc>
                <a:spcPct val="115000"/>
              </a:lnSpc>
              <a:spcBef>
                <a:spcPts val="0"/>
              </a:spcBef>
              <a:spcAft>
                <a:spcPts val="0"/>
              </a:spcAft>
              <a:buClr>
                <a:srgbClr val="1B1C1D"/>
              </a:buClr>
              <a:buSzPts val="1100"/>
              <a:buChar char="●"/>
            </a:pPr>
            <a:r>
              <a:rPr b="1" lang="en" sz="1100">
                <a:solidFill>
                  <a:srgbClr val="1B1C1D"/>
                </a:solidFill>
              </a:rPr>
              <a:t>Analisis Statistik Deskriptif</a:t>
            </a:r>
            <a:r>
              <a:rPr lang="en" sz="1100">
                <a:solidFill>
                  <a:srgbClr val="1B1C1D"/>
                </a:solidFill>
              </a:rPr>
              <a:t>: Melakukan analisis awal untuk memahami distribusi, tipe data, dan ringkasan statistik dari setiap fitur.</a:t>
            </a:r>
            <a:endParaRPr sz="1100">
              <a:solidFill>
                <a:srgbClr val="1B1C1D"/>
              </a:solidFill>
            </a:endParaRPr>
          </a:p>
          <a:p>
            <a:pPr indent="-298450" lvl="0" marL="457200" rtl="0" algn="l">
              <a:lnSpc>
                <a:spcPct val="115000"/>
              </a:lnSpc>
              <a:spcBef>
                <a:spcPts val="0"/>
              </a:spcBef>
              <a:spcAft>
                <a:spcPts val="0"/>
              </a:spcAft>
              <a:buClr>
                <a:srgbClr val="1B1C1D"/>
              </a:buClr>
              <a:buSzPts val="1100"/>
              <a:buChar char="●"/>
            </a:pPr>
            <a:r>
              <a:rPr b="1" lang="en" sz="1100">
                <a:solidFill>
                  <a:srgbClr val="1B1C1D"/>
                </a:solidFill>
              </a:rPr>
              <a:t>Identifikasi Kualitas Data</a:t>
            </a:r>
            <a:r>
              <a:rPr lang="en" sz="1100">
                <a:solidFill>
                  <a:srgbClr val="1B1C1D"/>
                </a:solidFill>
              </a:rPr>
              <a:t>: Melakukan pemeriksaan awal untuk mendeteksi masalah umum seperti nilai yang hilang (</a:t>
            </a:r>
            <a:r>
              <a:rPr i="1" lang="en" sz="1100">
                <a:solidFill>
                  <a:srgbClr val="1B1C1D"/>
                </a:solidFill>
              </a:rPr>
              <a:t>missing values</a:t>
            </a:r>
            <a:r>
              <a:rPr lang="en" sz="1100">
                <a:solidFill>
                  <a:srgbClr val="1B1C1D"/>
                </a:solidFill>
              </a:rPr>
              <a:t>), duplikasi, dan tipe data yang tidak sesuai.</a:t>
            </a:r>
            <a:endParaRPr sz="2000">
              <a:latin typeface="Rubik"/>
              <a:ea typeface="Rubik"/>
              <a:cs typeface="Rubik"/>
              <a:sym typeface="Rubik"/>
            </a:endParaRPr>
          </a:p>
        </p:txBody>
      </p:sp>
      <p:pic>
        <p:nvPicPr>
          <p:cNvPr id="118" name="Google Shape;118;p18"/>
          <p:cNvPicPr preferRelativeResize="0"/>
          <p:nvPr/>
        </p:nvPicPr>
        <p:blipFill>
          <a:blip r:embed="rId5">
            <a:alphaModFix/>
          </a:blip>
          <a:stretch>
            <a:fillRect/>
          </a:stretch>
        </p:blipFill>
        <p:spPr>
          <a:xfrm>
            <a:off x="5530625" y="1114887"/>
            <a:ext cx="2757175" cy="3398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pic>
        <p:nvPicPr>
          <p:cNvPr id="123" name="Google Shape;123;p19"/>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24" name="Google Shape;124;p19"/>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25" name="Google Shape;125;p19"/>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2"/>
            </a:pPr>
            <a:r>
              <a:rPr b="1" lang="en" sz="2700">
                <a:latin typeface="Rubik"/>
                <a:ea typeface="Rubik"/>
                <a:cs typeface="Rubik"/>
                <a:sym typeface="Rubik"/>
              </a:rPr>
              <a:t>Feature </a:t>
            </a:r>
            <a:r>
              <a:rPr b="1" lang="en" sz="2700">
                <a:solidFill>
                  <a:schemeClr val="accent5"/>
                </a:solidFill>
                <a:latin typeface="Rubik"/>
                <a:ea typeface="Rubik"/>
                <a:cs typeface="Rubik"/>
                <a:sym typeface="Rubik"/>
              </a:rPr>
              <a:t>Engineering</a:t>
            </a:r>
            <a:endParaRPr b="1" sz="2700">
              <a:solidFill>
                <a:schemeClr val="accent5"/>
              </a:solidFill>
              <a:latin typeface="Rubik"/>
              <a:ea typeface="Rubik"/>
              <a:cs typeface="Rubik"/>
              <a:sym typeface="Rubik"/>
            </a:endParaRPr>
          </a:p>
        </p:txBody>
      </p:sp>
      <p:sp>
        <p:nvSpPr>
          <p:cNvPr id="126" name="Google Shape;126;p19"/>
          <p:cNvSpPr txBox="1"/>
          <p:nvPr/>
        </p:nvSpPr>
        <p:spPr>
          <a:xfrm>
            <a:off x="340500" y="1335962"/>
            <a:ext cx="8463000" cy="29568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lang="en" sz="1100">
                <a:solidFill>
                  <a:srgbClr val="1B1C1D"/>
                </a:solidFill>
              </a:rPr>
              <a:t>Tahap ini bertujuan untuk menciptakan fitur baru yang lebih informatif dan memiliki daya prediksi yang lebih kuat bagi model. Fokusnya adalah mengubah data mentah, khususnya kolom tanggal, menjadi fitur numerik yang lebih bermakna.</a:t>
            </a:r>
            <a:endParaRPr sz="1100">
              <a:solidFill>
                <a:srgbClr val="1B1C1D"/>
              </a:solidFill>
            </a:endParaRPr>
          </a:p>
          <a:p>
            <a:pPr indent="0" lvl="0" marL="0" rtl="0" algn="l">
              <a:lnSpc>
                <a:spcPct val="115000"/>
              </a:lnSpc>
              <a:spcBef>
                <a:spcPts val="1200"/>
              </a:spcBef>
              <a:spcAft>
                <a:spcPts val="0"/>
              </a:spcAft>
              <a:buClr>
                <a:schemeClr val="dk1"/>
              </a:buClr>
              <a:buSzPts val="1100"/>
              <a:buFont typeface="Arial"/>
              <a:buNone/>
            </a:pPr>
            <a:r>
              <a:rPr b="1" lang="en" sz="1300">
                <a:solidFill>
                  <a:srgbClr val="1B1C1D"/>
                </a:solidFill>
              </a:rPr>
              <a:t>Aktivitas Utama</a:t>
            </a:r>
            <a:endParaRPr b="1" sz="1300">
              <a:solidFill>
                <a:srgbClr val="1B1C1D"/>
              </a:solidFill>
            </a:endParaRPr>
          </a:p>
          <a:p>
            <a:pPr indent="-298450" lvl="0" marL="495300" rtl="0" algn="l">
              <a:lnSpc>
                <a:spcPct val="115000"/>
              </a:lnSpc>
              <a:spcBef>
                <a:spcPts val="600"/>
              </a:spcBef>
              <a:spcAft>
                <a:spcPts val="0"/>
              </a:spcAft>
              <a:buClr>
                <a:srgbClr val="1B1C1D"/>
              </a:buClr>
              <a:buSzPts val="1100"/>
              <a:buAutoNum type="arabicPeriod"/>
            </a:pPr>
            <a:r>
              <a:rPr b="1" lang="en" sz="1100">
                <a:solidFill>
                  <a:srgbClr val="1B1C1D"/>
                </a:solidFill>
              </a:rPr>
              <a:t>Identifikasi Kolom Tanggal</a:t>
            </a:r>
            <a:r>
              <a:rPr lang="en" sz="1100">
                <a:solidFill>
                  <a:srgbClr val="1B1C1D"/>
                </a:solidFill>
              </a:rPr>
              <a:t>: Mengidentifikasi kolom </a:t>
            </a:r>
            <a:r>
              <a:rPr lang="en" sz="1100">
                <a:solidFill>
                  <a:srgbClr val="575B5F"/>
                </a:solidFill>
                <a:highlight>
                  <a:srgbClr val="E9EEF6"/>
                </a:highlight>
              </a:rPr>
              <a:t>issue_d</a:t>
            </a:r>
            <a:r>
              <a:rPr lang="en" sz="1100">
                <a:solidFill>
                  <a:srgbClr val="1B1C1D"/>
                </a:solidFill>
              </a:rPr>
              <a:t> (tanggal pinjaman diberikan) dan </a:t>
            </a:r>
            <a:r>
              <a:rPr lang="en" sz="1100">
                <a:solidFill>
                  <a:srgbClr val="575B5F"/>
                </a:solidFill>
                <a:highlight>
                  <a:srgbClr val="E9EEF6"/>
                </a:highlight>
              </a:rPr>
              <a:t>earliest_cr_line</a:t>
            </a:r>
            <a:r>
              <a:rPr lang="en" sz="1100">
                <a:solidFill>
                  <a:srgbClr val="1B1C1D"/>
                </a:solidFill>
              </a:rPr>
              <a:t> (tanggal laporan kredit pertama kali dibuat) sebagai sumber informasi yang potensial.</a:t>
            </a:r>
            <a:endParaRPr sz="1100">
              <a:solidFill>
                <a:srgbClr val="1B1C1D"/>
              </a:solidFill>
            </a:endParaRPr>
          </a:p>
          <a:p>
            <a:pPr indent="-298450" lvl="0" marL="495300" rtl="0" algn="l">
              <a:lnSpc>
                <a:spcPct val="115000"/>
              </a:lnSpc>
              <a:spcBef>
                <a:spcPts val="0"/>
              </a:spcBef>
              <a:spcAft>
                <a:spcPts val="0"/>
              </a:spcAft>
              <a:buClr>
                <a:srgbClr val="1B1C1D"/>
              </a:buClr>
              <a:buSzPts val="1100"/>
              <a:buAutoNum type="arabicPeriod"/>
            </a:pPr>
            <a:r>
              <a:rPr b="1" lang="en" sz="1100">
                <a:solidFill>
                  <a:srgbClr val="1B1C1D"/>
                </a:solidFill>
              </a:rPr>
              <a:t>Transformasi Tipe Data</a:t>
            </a:r>
            <a:r>
              <a:rPr lang="en" sz="1100">
                <a:solidFill>
                  <a:srgbClr val="1B1C1D"/>
                </a:solidFill>
              </a:rPr>
              <a:t>: Mengubah kedua kolom tersebut dari format teks (</a:t>
            </a:r>
            <a:r>
              <a:rPr lang="en" sz="1100">
                <a:solidFill>
                  <a:srgbClr val="575B5F"/>
                </a:solidFill>
                <a:highlight>
                  <a:srgbClr val="E9EEF6"/>
                </a:highlight>
              </a:rPr>
              <a:t>object</a:t>
            </a:r>
            <a:r>
              <a:rPr lang="en" sz="1100">
                <a:solidFill>
                  <a:srgbClr val="1B1C1D"/>
                </a:solidFill>
              </a:rPr>
              <a:t>) menjadi format </a:t>
            </a:r>
            <a:r>
              <a:rPr lang="en" sz="1100">
                <a:solidFill>
                  <a:srgbClr val="575B5F"/>
                </a:solidFill>
                <a:highlight>
                  <a:srgbClr val="E9EEF6"/>
                </a:highlight>
              </a:rPr>
              <a:t>datetime</a:t>
            </a:r>
            <a:r>
              <a:rPr lang="en" sz="1100">
                <a:solidFill>
                  <a:srgbClr val="1B1C1D"/>
                </a:solidFill>
              </a:rPr>
              <a:t> agar bisa dilakukan kalkulasi.</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Membuat Fitur Baru</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Menghitung selisih waktu antara </a:t>
            </a:r>
            <a:r>
              <a:rPr lang="en" sz="1100">
                <a:solidFill>
                  <a:srgbClr val="575B5F"/>
                </a:solidFill>
                <a:highlight>
                  <a:srgbClr val="E9EEF6"/>
                </a:highlight>
              </a:rPr>
              <a:t>issue_d</a:t>
            </a:r>
            <a:r>
              <a:rPr lang="en" sz="1100">
                <a:solidFill>
                  <a:srgbClr val="1B1C1D"/>
                </a:solidFill>
              </a:rPr>
              <a:t> dan </a:t>
            </a:r>
            <a:r>
              <a:rPr lang="en" sz="1100">
                <a:solidFill>
                  <a:srgbClr val="575B5F"/>
                </a:solidFill>
                <a:highlight>
                  <a:srgbClr val="E9EEF6"/>
                </a:highlight>
              </a:rPr>
              <a:t>earliest_cr_line</a:t>
            </a:r>
            <a:r>
              <a:rPr lang="en" sz="1100">
                <a:solidFill>
                  <a:srgbClr val="1B1C1D"/>
                </a:solidFill>
              </a:rPr>
              <a:t> untuk setiap peminjam.</a:t>
            </a:r>
            <a:endParaRPr sz="1100">
              <a:solidFill>
                <a:srgbClr val="1B1C1D"/>
              </a:solidFill>
            </a:endParaRPr>
          </a:p>
          <a:p>
            <a:pPr indent="-298450" lvl="1" marL="952500" rtl="0" algn="l">
              <a:lnSpc>
                <a:spcPct val="115000"/>
              </a:lnSpc>
              <a:spcBef>
                <a:spcPts val="0"/>
              </a:spcBef>
              <a:spcAft>
                <a:spcPts val="0"/>
              </a:spcAft>
              <a:buClr>
                <a:srgbClr val="1B1C1D"/>
              </a:buClr>
              <a:buSzPts val="1100"/>
              <a:buChar char="○"/>
            </a:pPr>
            <a:r>
              <a:rPr lang="en" sz="1100">
                <a:solidFill>
                  <a:srgbClr val="1B1C1D"/>
                </a:solidFill>
              </a:rPr>
              <a:t>Hasil selisih tersebut dikonversi menjadi satuan bulan untuk menciptakan fitur baru bernama</a:t>
            </a:r>
            <a:br>
              <a:rPr lang="en" sz="1100">
                <a:solidFill>
                  <a:srgbClr val="1B1C1D"/>
                </a:solidFill>
              </a:rPr>
            </a:br>
            <a:r>
              <a:rPr lang="en" sz="1100">
                <a:solidFill>
                  <a:srgbClr val="1B1C1D"/>
                </a:solidFill>
              </a:rPr>
              <a:t> </a:t>
            </a:r>
            <a:r>
              <a:rPr b="1" lang="en" sz="1100">
                <a:solidFill>
                  <a:srgbClr val="575B5F"/>
                </a:solidFill>
                <a:highlight>
                  <a:srgbClr val="E9EEF6"/>
                </a:highlight>
              </a:rPr>
              <a:t>credit_history_length</a:t>
            </a:r>
            <a:r>
              <a:rPr lang="en" sz="1100">
                <a:solidFill>
                  <a:srgbClr val="1B1C1D"/>
                </a:solidFill>
              </a:rPr>
              <a:t>.</a:t>
            </a:r>
            <a:endParaRPr sz="1100">
              <a:solidFill>
                <a:srgbClr val="1B1C1D"/>
              </a:solidFill>
            </a:endParaRPr>
          </a:p>
          <a:p>
            <a:pPr indent="-298450" lvl="0" marL="495300" rtl="0" algn="l">
              <a:lnSpc>
                <a:spcPct val="115000"/>
              </a:lnSpc>
              <a:spcBef>
                <a:spcPts val="0"/>
              </a:spcBef>
              <a:spcAft>
                <a:spcPts val="0"/>
              </a:spcAft>
              <a:buClr>
                <a:srgbClr val="1B1C1D"/>
              </a:buClr>
              <a:buSzPts val="1100"/>
              <a:buAutoNum type="arabicPeriod"/>
            </a:pPr>
            <a:r>
              <a:rPr b="1" lang="en" sz="1100">
                <a:solidFill>
                  <a:srgbClr val="1B1C1D"/>
                </a:solidFill>
              </a:rPr>
              <a:t>Pembersihan Kolom Asli</a:t>
            </a:r>
            <a:r>
              <a:rPr lang="en" sz="1100">
                <a:solidFill>
                  <a:srgbClr val="1B1C1D"/>
                </a:solidFill>
              </a:rPr>
              <a:t>: Setelah fitur baru berhasil dibuat, kolom-kolom tanggal asli (</a:t>
            </a:r>
            <a:r>
              <a:rPr lang="en" sz="1100">
                <a:solidFill>
                  <a:srgbClr val="575B5F"/>
                </a:solidFill>
                <a:highlight>
                  <a:srgbClr val="E9EEF6"/>
                </a:highlight>
              </a:rPr>
              <a:t>issue_d</a:t>
            </a:r>
            <a:r>
              <a:rPr lang="en" sz="1100">
                <a:solidFill>
                  <a:srgbClr val="1B1C1D"/>
                </a:solidFill>
              </a:rPr>
              <a:t>, </a:t>
            </a:r>
            <a:r>
              <a:rPr lang="en" sz="1100">
                <a:solidFill>
                  <a:srgbClr val="575B5F"/>
                </a:solidFill>
                <a:highlight>
                  <a:srgbClr val="E9EEF6"/>
                </a:highlight>
              </a:rPr>
              <a:t>earliest_cr_line</a:t>
            </a:r>
            <a:r>
              <a:rPr lang="en" sz="1100">
                <a:solidFill>
                  <a:srgbClr val="1B1C1D"/>
                </a:solidFill>
              </a:rPr>
              <a:t>, </a:t>
            </a:r>
            <a:r>
              <a:rPr lang="en" sz="1100">
                <a:solidFill>
                  <a:srgbClr val="575B5F"/>
                </a:solidFill>
                <a:highlight>
                  <a:srgbClr val="E9EEF6"/>
                </a:highlight>
              </a:rPr>
              <a:t>last_pymnt_d</a:t>
            </a:r>
            <a:r>
              <a:rPr lang="en" sz="1100">
                <a:solidFill>
                  <a:srgbClr val="1B1C1D"/>
                </a:solidFill>
              </a:rPr>
              <a:t>, </a:t>
            </a:r>
            <a:r>
              <a:rPr lang="en" sz="1100">
                <a:solidFill>
                  <a:srgbClr val="575B5F"/>
                </a:solidFill>
                <a:highlight>
                  <a:srgbClr val="E9EEF6"/>
                </a:highlight>
              </a:rPr>
              <a:t>last_credit_pull_d</a:t>
            </a:r>
            <a:r>
              <a:rPr lang="en" sz="1100">
                <a:solidFill>
                  <a:srgbClr val="1B1C1D"/>
                </a:solidFill>
              </a:rPr>
              <a:t>) dihapus agar tidak ada informasi redundan.</a:t>
            </a:r>
            <a:endParaRPr sz="2000">
              <a:latin typeface="Rubik"/>
              <a:ea typeface="Rubik"/>
              <a:cs typeface="Rubik"/>
              <a:sym typeface="Rubi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0"/>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32" name="Google Shape;132;p20"/>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33" name="Google Shape;133;p20"/>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2"/>
            </a:pPr>
            <a:r>
              <a:rPr b="1" lang="en" sz="2700">
                <a:latin typeface="Rubik"/>
                <a:ea typeface="Rubik"/>
                <a:cs typeface="Rubik"/>
                <a:sym typeface="Rubik"/>
              </a:rPr>
              <a:t>Feature </a:t>
            </a:r>
            <a:r>
              <a:rPr b="1" lang="en" sz="2700">
                <a:solidFill>
                  <a:schemeClr val="accent5"/>
                </a:solidFill>
                <a:latin typeface="Rubik"/>
                <a:ea typeface="Rubik"/>
                <a:cs typeface="Rubik"/>
                <a:sym typeface="Rubik"/>
              </a:rPr>
              <a:t>Engineering</a:t>
            </a:r>
            <a:endParaRPr b="1" sz="2700">
              <a:solidFill>
                <a:schemeClr val="accent5"/>
              </a:solidFill>
              <a:latin typeface="Rubik"/>
              <a:ea typeface="Rubik"/>
              <a:cs typeface="Rubik"/>
              <a:sym typeface="Rubik"/>
            </a:endParaRPr>
          </a:p>
        </p:txBody>
      </p:sp>
      <p:sp>
        <p:nvSpPr>
          <p:cNvPr id="134" name="Google Shape;134;p20"/>
          <p:cNvSpPr txBox="1"/>
          <p:nvPr/>
        </p:nvSpPr>
        <p:spPr>
          <a:xfrm>
            <a:off x="340500" y="1335962"/>
            <a:ext cx="8463000" cy="14400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solidFill>
                  <a:srgbClr val="1B1C1D"/>
                </a:solidFill>
              </a:rPr>
              <a:t>Hasil</a:t>
            </a:r>
            <a:endParaRPr b="1" sz="1300">
              <a:solidFill>
                <a:srgbClr val="1B1C1D"/>
              </a:solidFill>
            </a:endParaRPr>
          </a:p>
          <a:p>
            <a:pPr indent="-298450" lvl="0" marL="495300" rtl="0" algn="l">
              <a:lnSpc>
                <a:spcPct val="115000"/>
              </a:lnSpc>
              <a:spcBef>
                <a:spcPts val="600"/>
              </a:spcBef>
              <a:spcAft>
                <a:spcPts val="0"/>
              </a:spcAft>
              <a:buClr>
                <a:srgbClr val="1B1C1D"/>
              </a:buClr>
              <a:buSzPts val="1100"/>
              <a:buChar char="●"/>
            </a:pPr>
            <a:r>
              <a:rPr lang="en" sz="1100">
                <a:solidFill>
                  <a:srgbClr val="1B1C1D"/>
                </a:solidFill>
              </a:rPr>
              <a:t>Berhasil dibuat sebuah fitur numerik baru, yaitu</a:t>
            </a:r>
            <a:br>
              <a:rPr lang="en" sz="1100">
                <a:solidFill>
                  <a:srgbClr val="1B1C1D"/>
                </a:solidFill>
              </a:rPr>
            </a:br>
            <a:r>
              <a:rPr lang="en" sz="1100">
                <a:solidFill>
                  <a:srgbClr val="1B1C1D"/>
                </a:solidFill>
              </a:rPr>
              <a:t> </a:t>
            </a:r>
            <a:r>
              <a:rPr b="1" lang="en" sz="1100">
                <a:solidFill>
                  <a:srgbClr val="575B5F"/>
                </a:solidFill>
                <a:highlight>
                  <a:srgbClr val="E9EEF6"/>
                </a:highlight>
              </a:rPr>
              <a:t>credit_history_length</a:t>
            </a:r>
            <a:r>
              <a:rPr lang="en" sz="1100">
                <a:solidFill>
                  <a:srgbClr val="1B1C1D"/>
                </a:solidFill>
              </a:rPr>
              <a:t>, yang merepresentasikan panjang sejarah kredit seorang peminjam (dalam bulan) pada saat pinjaman diajukan.</a:t>
            </a:r>
            <a:endParaRPr sz="1100">
              <a:solidFill>
                <a:srgbClr val="1B1C1D"/>
              </a:solidFill>
            </a:endParaRPr>
          </a:p>
          <a:p>
            <a:pPr indent="-298450" lvl="0" marL="457200" rtl="0" algn="l">
              <a:lnSpc>
                <a:spcPct val="115000"/>
              </a:lnSpc>
              <a:spcBef>
                <a:spcPts val="0"/>
              </a:spcBef>
              <a:spcAft>
                <a:spcPts val="0"/>
              </a:spcAft>
              <a:buClr>
                <a:srgbClr val="1B1C1D"/>
              </a:buClr>
              <a:buSzPts val="1100"/>
              <a:buChar char="●"/>
            </a:pPr>
            <a:r>
              <a:rPr lang="en" sz="1100">
                <a:solidFill>
                  <a:srgbClr val="1B1C1D"/>
                </a:solidFill>
              </a:rPr>
              <a:t>Fitur ini memberikan nilai yang lebih intuitif bagi model, di mana durasi riwayat kredit yang lebih panjang dapat menjadi salah satu indikator penting dalam menilai risiko kredit.</a:t>
            </a:r>
            <a:endParaRPr sz="1100">
              <a:solidFill>
                <a:srgbClr val="1B1C1D"/>
              </a:solidFill>
            </a:endParaRPr>
          </a:p>
        </p:txBody>
      </p:sp>
      <p:pic>
        <p:nvPicPr>
          <p:cNvPr id="135" name="Google Shape;135;p20"/>
          <p:cNvPicPr preferRelativeResize="0"/>
          <p:nvPr/>
        </p:nvPicPr>
        <p:blipFill>
          <a:blip r:embed="rId5">
            <a:alphaModFix/>
          </a:blip>
          <a:stretch>
            <a:fillRect/>
          </a:stretch>
        </p:blipFill>
        <p:spPr>
          <a:xfrm>
            <a:off x="2348038" y="3174599"/>
            <a:ext cx="4447925" cy="1284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1"/>
          <p:cNvPicPr preferRelativeResize="0"/>
          <p:nvPr/>
        </p:nvPicPr>
        <p:blipFill rotWithShape="1">
          <a:blip r:embed="rId3">
            <a:alphaModFix amt="10000"/>
          </a:blip>
          <a:srcRect b="0" l="0" r="0" t="0"/>
          <a:stretch/>
        </p:blipFill>
        <p:spPr>
          <a:xfrm>
            <a:off x="0" y="0"/>
            <a:ext cx="9144001" cy="5143501"/>
          </a:xfrm>
          <a:prstGeom prst="rect">
            <a:avLst/>
          </a:prstGeom>
          <a:noFill/>
          <a:ln>
            <a:noFill/>
          </a:ln>
        </p:spPr>
      </p:pic>
      <p:pic>
        <p:nvPicPr>
          <p:cNvPr id="141" name="Google Shape;141;p21"/>
          <p:cNvPicPr preferRelativeResize="0"/>
          <p:nvPr/>
        </p:nvPicPr>
        <p:blipFill rotWithShape="1">
          <a:blip r:embed="rId4">
            <a:alphaModFix/>
          </a:blip>
          <a:srcRect b="5649" l="0" r="0" t="5658"/>
          <a:stretch/>
        </p:blipFill>
        <p:spPr>
          <a:xfrm>
            <a:off x="7317600" y="185625"/>
            <a:ext cx="1399902" cy="541300"/>
          </a:xfrm>
          <a:prstGeom prst="rect">
            <a:avLst/>
          </a:prstGeom>
          <a:noFill/>
          <a:ln>
            <a:noFill/>
          </a:ln>
        </p:spPr>
      </p:pic>
      <p:sp>
        <p:nvSpPr>
          <p:cNvPr id="142" name="Google Shape;142;p21"/>
          <p:cNvSpPr txBox="1"/>
          <p:nvPr/>
        </p:nvSpPr>
        <p:spPr>
          <a:xfrm>
            <a:off x="340500" y="452038"/>
            <a:ext cx="8463000" cy="6003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400050" lvl="0" marL="457200" marR="0" rtl="0" algn="l">
              <a:lnSpc>
                <a:spcPct val="100000"/>
              </a:lnSpc>
              <a:spcBef>
                <a:spcPts val="0"/>
              </a:spcBef>
              <a:spcAft>
                <a:spcPts val="0"/>
              </a:spcAft>
              <a:buClr>
                <a:srgbClr val="000000"/>
              </a:buClr>
              <a:buSzPts val="2700"/>
              <a:buFont typeface="Rubik"/>
              <a:buAutoNum type="arabicPeriod" startAt="3"/>
            </a:pPr>
            <a:r>
              <a:rPr b="1" lang="en" sz="2700">
                <a:latin typeface="Rubik"/>
                <a:ea typeface="Rubik"/>
                <a:cs typeface="Rubik"/>
                <a:sym typeface="Rubik"/>
              </a:rPr>
              <a:t>Exploratory </a:t>
            </a:r>
            <a:r>
              <a:rPr b="1" lang="en" sz="2700">
                <a:solidFill>
                  <a:schemeClr val="accent5"/>
                </a:solidFill>
                <a:latin typeface="Rubik"/>
                <a:ea typeface="Rubik"/>
                <a:cs typeface="Rubik"/>
                <a:sym typeface="Rubik"/>
              </a:rPr>
              <a:t>Data Analysis</a:t>
            </a:r>
            <a:endParaRPr b="1" sz="2700">
              <a:solidFill>
                <a:schemeClr val="accent5"/>
              </a:solidFill>
              <a:latin typeface="Rubik"/>
              <a:ea typeface="Rubik"/>
              <a:cs typeface="Rubik"/>
              <a:sym typeface="Rubik"/>
            </a:endParaRPr>
          </a:p>
        </p:txBody>
      </p:sp>
      <p:sp>
        <p:nvSpPr>
          <p:cNvPr id="143" name="Google Shape;143;p21"/>
          <p:cNvSpPr txBox="1"/>
          <p:nvPr/>
        </p:nvSpPr>
        <p:spPr>
          <a:xfrm>
            <a:off x="340500" y="1215637"/>
            <a:ext cx="8463000" cy="3776400"/>
          </a:xfrm>
          <a:prstGeom prst="rect">
            <a:avLst/>
          </a:prstGeom>
          <a:noFill/>
          <a:ln>
            <a:noFill/>
          </a:ln>
          <a:effectLst>
            <a:outerShdw blurRad="57150" rotWithShape="0" algn="bl" dir="2820000" dist="19050">
              <a:srgbClr val="B7B7B7">
                <a:alpha val="85100"/>
              </a:srgbClr>
            </a:outerShdw>
          </a:effectLst>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dk1"/>
              </a:buClr>
              <a:buSzPts val="1100"/>
              <a:buFont typeface="Arial"/>
              <a:buNone/>
            </a:pPr>
            <a:r>
              <a:rPr b="1" lang="en" sz="1300">
                <a:solidFill>
                  <a:srgbClr val="1B1C1D"/>
                </a:solidFill>
              </a:rPr>
              <a:t>Analisis Utama yang Dilakukan</a:t>
            </a:r>
            <a:endParaRPr b="1" sz="1300">
              <a:solidFill>
                <a:srgbClr val="1B1C1D"/>
              </a:solidFill>
            </a:endParaRPr>
          </a:p>
          <a:p>
            <a:pPr indent="-298450" lvl="0" marL="457200" rtl="0" algn="l">
              <a:lnSpc>
                <a:spcPct val="115000"/>
              </a:lnSpc>
              <a:spcBef>
                <a:spcPts val="600"/>
              </a:spcBef>
              <a:spcAft>
                <a:spcPts val="0"/>
              </a:spcAft>
              <a:buClr>
                <a:srgbClr val="1B1C1D"/>
              </a:buClr>
              <a:buSzPts val="1100"/>
              <a:buAutoNum type="arabicPeriod"/>
            </a:pPr>
            <a:r>
              <a:rPr b="1" lang="en" sz="1100">
                <a:solidFill>
                  <a:srgbClr val="1B1C1D"/>
                </a:solidFill>
              </a:rPr>
              <a:t>Analisis Variabel Target (</a:t>
            </a:r>
            <a:r>
              <a:rPr b="1" lang="en" sz="1100">
                <a:solidFill>
                  <a:srgbClr val="575B5F"/>
                </a:solidFill>
                <a:highlight>
                  <a:srgbClr val="E9EEF6"/>
                </a:highlight>
              </a:rPr>
              <a:t>credit_risk_label</a:t>
            </a:r>
            <a:r>
              <a:rPr b="1" lang="en" sz="1100">
                <a:solidFill>
                  <a:srgbClr val="1B1C1D"/>
                </a:solidFill>
              </a:rPr>
              <a:t>)</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Mendefinisikan variabel target biner: </a:t>
            </a:r>
            <a:r>
              <a:rPr b="1" lang="en" sz="1100">
                <a:solidFill>
                  <a:srgbClr val="1B1C1D"/>
                </a:solidFill>
              </a:rPr>
              <a:t>1 (Bad Loan)</a:t>
            </a:r>
            <a:r>
              <a:rPr lang="en" sz="1100">
                <a:solidFill>
                  <a:srgbClr val="1B1C1D"/>
                </a:solidFill>
              </a:rPr>
              <a:t> untuk pinjaman </a:t>
            </a:r>
            <a:r>
              <a:rPr lang="en" sz="1100">
                <a:solidFill>
                  <a:srgbClr val="575B5F"/>
                </a:solidFill>
                <a:highlight>
                  <a:srgbClr val="E9EEF6"/>
                </a:highlight>
              </a:rPr>
              <a:t>Charged Off</a:t>
            </a:r>
            <a:r>
              <a:rPr lang="en" sz="1100">
                <a:solidFill>
                  <a:srgbClr val="1B1C1D"/>
                </a:solidFill>
              </a:rPr>
              <a:t> dan </a:t>
            </a:r>
            <a:r>
              <a:rPr b="1" lang="en" sz="1100">
                <a:solidFill>
                  <a:srgbClr val="1B1C1D"/>
                </a:solidFill>
              </a:rPr>
              <a:t>0 (Good Loan)</a:t>
            </a:r>
            <a:r>
              <a:rPr lang="en" sz="1100">
                <a:solidFill>
                  <a:srgbClr val="1B1C1D"/>
                </a:solidFill>
              </a:rPr>
              <a:t> untuk pinjaman </a:t>
            </a:r>
            <a:r>
              <a:rPr lang="en" sz="1100">
                <a:solidFill>
                  <a:srgbClr val="575B5F"/>
                </a:solidFill>
                <a:highlight>
                  <a:srgbClr val="E9EEF6"/>
                </a:highlight>
              </a:rPr>
              <a:t>Fully Paid</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Ditemukan bahwa data bersifat </a:t>
            </a:r>
            <a:r>
              <a:rPr b="1" lang="en" sz="1100">
                <a:solidFill>
                  <a:srgbClr val="1B1C1D"/>
                </a:solidFill>
              </a:rPr>
              <a:t>tidak seimbang (</a:t>
            </a:r>
            <a:r>
              <a:rPr b="1" i="1" lang="en" sz="1100">
                <a:solidFill>
                  <a:srgbClr val="1B1C1D"/>
                </a:solidFill>
              </a:rPr>
              <a:t>imbalanced</a:t>
            </a:r>
            <a:r>
              <a:rPr b="1" lang="en" sz="1100">
                <a:solidFill>
                  <a:srgbClr val="1B1C1D"/>
                </a:solidFill>
              </a:rPr>
              <a:t>)</a:t>
            </a:r>
            <a:r>
              <a:rPr lang="en" sz="1100">
                <a:solidFill>
                  <a:srgbClr val="1B1C1D"/>
                </a:solidFill>
              </a:rPr>
              <a:t>, dengan proporsi sekitar </a:t>
            </a:r>
            <a:r>
              <a:rPr b="1" lang="en" sz="1100">
                <a:solidFill>
                  <a:srgbClr val="1B1C1D"/>
                </a:solidFill>
              </a:rPr>
              <a:t>81% Good Loan</a:t>
            </a:r>
            <a:r>
              <a:rPr lang="en" sz="1100">
                <a:solidFill>
                  <a:srgbClr val="1B1C1D"/>
                </a:solidFill>
              </a:rPr>
              <a:t> dan </a:t>
            </a:r>
            <a:r>
              <a:rPr b="1" lang="en" sz="1100">
                <a:solidFill>
                  <a:srgbClr val="1B1C1D"/>
                </a:solidFill>
              </a:rPr>
              <a:t>19% Bad Loan</a:t>
            </a:r>
            <a:r>
              <a:rPr lang="en" sz="1100">
                <a:solidFill>
                  <a:srgbClr val="1B1C1D"/>
                </a:solidFill>
              </a:rPr>
              <a:t>.</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Analisis Univariat dan Bivariat</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Menganalisis distribusi fitur-fitur individual dan hubungannya dengan risiko kredit.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b="1" lang="en" sz="1100">
                <a:solidFill>
                  <a:srgbClr val="1B1C1D"/>
                </a:solidFill>
              </a:rPr>
              <a:t>Grade Pinjaman vs Risiko</a:t>
            </a:r>
            <a:r>
              <a:rPr lang="en" sz="1100">
                <a:solidFill>
                  <a:srgbClr val="1B1C1D"/>
                </a:solidFill>
              </a:rPr>
              <a:t>: Ditemukan tren yang jelas bahwa semakin rendah grade pinjaman (dari A ke G), semakin tinggi proporsi pinjaman yang gagal bayar.</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b="1" lang="en" sz="1100">
                <a:solidFill>
                  <a:srgbClr val="1B1C1D"/>
                </a:solidFill>
              </a:rPr>
              <a:t>Grade vs Suku Bunga</a:t>
            </a:r>
            <a:r>
              <a:rPr lang="en" sz="1100">
                <a:solidFill>
                  <a:srgbClr val="1B1C1D"/>
                </a:solidFill>
              </a:rPr>
              <a:t>: Terbukti ada hubungan kuat di mana grade yang lebih rendah dikenakan suku bunga (</a:t>
            </a:r>
            <a:r>
              <a:rPr lang="en" sz="1100">
                <a:solidFill>
                  <a:srgbClr val="575B5F"/>
                </a:solidFill>
                <a:highlight>
                  <a:srgbClr val="E9EEF6"/>
                </a:highlight>
              </a:rPr>
              <a:t>int_rate</a:t>
            </a:r>
            <a:r>
              <a:rPr lang="en" sz="1100">
                <a:solidFill>
                  <a:srgbClr val="1B1C1D"/>
                </a:solidFill>
              </a:rPr>
              <a:t>) yang lebih tinggi.</a:t>
            </a:r>
            <a:endParaRPr sz="1100">
              <a:solidFill>
                <a:srgbClr val="1B1C1D"/>
              </a:solidFill>
            </a:endParaRPr>
          </a:p>
          <a:p>
            <a:pPr indent="-298450" lvl="0" marL="457200" rtl="0" algn="l">
              <a:lnSpc>
                <a:spcPct val="115000"/>
              </a:lnSpc>
              <a:spcBef>
                <a:spcPts val="0"/>
              </a:spcBef>
              <a:spcAft>
                <a:spcPts val="0"/>
              </a:spcAft>
              <a:buClr>
                <a:srgbClr val="1B1C1D"/>
              </a:buClr>
              <a:buSzPts val="1100"/>
              <a:buAutoNum type="arabicPeriod"/>
            </a:pPr>
            <a:r>
              <a:rPr b="1" lang="en" sz="1100">
                <a:solidFill>
                  <a:srgbClr val="1B1C1D"/>
                </a:solidFill>
              </a:rPr>
              <a:t>Analisis Korelasi</a:t>
            </a:r>
            <a:r>
              <a:rPr lang="en" sz="1100">
                <a:solidFill>
                  <a:srgbClr val="1B1C1D"/>
                </a:solidFill>
              </a:rPr>
              <a:t>:</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Membuat </a:t>
            </a:r>
            <a:r>
              <a:rPr i="1" lang="en" sz="1100">
                <a:solidFill>
                  <a:srgbClr val="1B1C1D"/>
                </a:solidFill>
              </a:rPr>
              <a:t>heatmap</a:t>
            </a:r>
            <a:r>
              <a:rPr lang="en" sz="1100">
                <a:solidFill>
                  <a:srgbClr val="1B1C1D"/>
                </a:solidFill>
              </a:rPr>
              <a:t> korelasi untuk memahami hubungan linear antar fitur numerik.</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Terlihat korelasi positif antara </a:t>
            </a:r>
            <a:r>
              <a:rPr lang="en" sz="1100">
                <a:solidFill>
                  <a:srgbClr val="575B5F"/>
                </a:solidFill>
                <a:highlight>
                  <a:srgbClr val="E9EEF6"/>
                </a:highlight>
              </a:rPr>
              <a:t>int_rate</a:t>
            </a:r>
            <a:r>
              <a:rPr lang="en" sz="1100">
                <a:solidFill>
                  <a:srgbClr val="1B1C1D"/>
                </a:solidFill>
              </a:rPr>
              <a:t> dan </a:t>
            </a:r>
            <a:r>
              <a:rPr lang="en" sz="1100">
                <a:solidFill>
                  <a:srgbClr val="575B5F"/>
                </a:solidFill>
                <a:highlight>
                  <a:srgbClr val="E9EEF6"/>
                </a:highlight>
              </a:rPr>
              <a:t>credit_risk_label</a:t>
            </a:r>
            <a:r>
              <a:rPr lang="en" sz="1100">
                <a:solidFill>
                  <a:srgbClr val="1B1C1D"/>
                </a:solidFill>
              </a:rPr>
              <a:t>, yang mengonfirmasi bahwa suku bunga yang lebih tinggi berasosiasi dengan risiko yang lebih tinggi.</a:t>
            </a:r>
            <a:endParaRPr sz="1100">
              <a:solidFill>
                <a:srgbClr val="1B1C1D"/>
              </a:solidFill>
            </a:endParaRPr>
          </a:p>
          <a:p>
            <a:pPr indent="-298450" lvl="1" marL="914400" rtl="0" algn="l">
              <a:lnSpc>
                <a:spcPct val="115000"/>
              </a:lnSpc>
              <a:spcBef>
                <a:spcPts val="0"/>
              </a:spcBef>
              <a:spcAft>
                <a:spcPts val="0"/>
              </a:spcAft>
              <a:buClr>
                <a:srgbClr val="1B1C1D"/>
              </a:buClr>
              <a:buSzPts val="1100"/>
              <a:buChar char="○"/>
            </a:pPr>
            <a:r>
              <a:rPr lang="en" sz="1100">
                <a:solidFill>
                  <a:srgbClr val="1B1C1D"/>
                </a:solidFill>
              </a:rPr>
              <a:t>Teridentifikasi adanya korelasi yang sangat kuat (multikolinearitas) antara fitur seperti </a:t>
            </a:r>
            <a:r>
              <a:rPr lang="en" sz="1100">
                <a:solidFill>
                  <a:srgbClr val="575B5F"/>
                </a:solidFill>
                <a:highlight>
                  <a:srgbClr val="E9EEF6"/>
                </a:highlight>
              </a:rPr>
              <a:t>loan_amnt</a:t>
            </a:r>
            <a:r>
              <a:rPr lang="en" sz="1100">
                <a:solidFill>
                  <a:srgbClr val="1B1C1D"/>
                </a:solidFill>
              </a:rPr>
              <a:t>, </a:t>
            </a:r>
            <a:r>
              <a:rPr lang="en" sz="1100">
                <a:solidFill>
                  <a:srgbClr val="575B5F"/>
                </a:solidFill>
                <a:highlight>
                  <a:srgbClr val="E9EEF6"/>
                </a:highlight>
              </a:rPr>
              <a:t>funded_amnt</a:t>
            </a:r>
            <a:r>
              <a:rPr lang="en" sz="1100">
                <a:solidFill>
                  <a:srgbClr val="1B1C1D"/>
                </a:solidFill>
              </a:rPr>
              <a:t>, dan </a:t>
            </a:r>
            <a:r>
              <a:rPr lang="en" sz="1100">
                <a:solidFill>
                  <a:srgbClr val="575B5F"/>
                </a:solidFill>
                <a:highlight>
                  <a:srgbClr val="E9EEF6"/>
                </a:highlight>
              </a:rPr>
              <a:t>installment</a:t>
            </a:r>
            <a:r>
              <a:rPr lang="en" sz="1100">
                <a:solidFill>
                  <a:srgbClr val="1B1C1D"/>
                </a:solidFill>
              </a:rPr>
              <a:t>.</a:t>
            </a:r>
            <a:endParaRPr sz="2000">
              <a:latin typeface="Rubik"/>
              <a:ea typeface="Rubik"/>
              <a:cs typeface="Rubik"/>
              <a:sym typeface="Rubik"/>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